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Shape 1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coin.org/bitcoin.pdf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0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r>
              <a:rPr lang="en"/>
              <a:t>Intro to Bitcoin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Montreal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97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Alex Melville</a:t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0" y="31242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5F11 78CD D43A 49E9 10D6  D27C 773A E36E 3704 569C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48" y="2423563"/>
            <a:ext cx="1250175" cy="12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775" y="2884225"/>
            <a:ext cx="360444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220" y="2238412"/>
            <a:ext cx="2181911" cy="16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142793" y="2995138"/>
            <a:ext cx="301299" cy="337127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6" name="Shape 116"/>
          <p:cNvSpPr/>
          <p:nvPr/>
        </p:nvSpPr>
        <p:spPr>
          <a:xfrm>
            <a:off x="4307880" y="3314652"/>
            <a:ext cx="30029" cy="839980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7" name="Shape 117"/>
          <p:cNvSpPr/>
          <p:nvPr/>
        </p:nvSpPr>
        <p:spPr>
          <a:xfrm>
            <a:off x="4112828" y="4152243"/>
            <a:ext cx="225200" cy="457418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8" name="Shape 118"/>
          <p:cNvSpPr/>
          <p:nvPr/>
        </p:nvSpPr>
        <p:spPr>
          <a:xfrm>
            <a:off x="4375446" y="4163003"/>
            <a:ext cx="127607" cy="432466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9" name="Shape 119"/>
          <p:cNvSpPr/>
          <p:nvPr/>
        </p:nvSpPr>
        <p:spPr>
          <a:xfrm>
            <a:off x="4067675" y="3522580"/>
            <a:ext cx="277736" cy="166329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0" name="Shape 120"/>
          <p:cNvSpPr/>
          <p:nvPr/>
        </p:nvSpPr>
        <p:spPr>
          <a:xfrm>
            <a:off x="4352924" y="3530898"/>
            <a:ext cx="277736" cy="158012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1" name="Shape 121"/>
          <p:cNvSpPr/>
          <p:nvPr/>
        </p:nvSpPr>
        <p:spPr>
          <a:xfrm>
            <a:off x="4247836" y="3223172"/>
            <a:ext cx="112593" cy="29002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2" name="Shape 122"/>
          <p:cNvSpPr/>
          <p:nvPr/>
        </p:nvSpPr>
        <p:spPr>
          <a:xfrm>
            <a:off x="4232323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4324405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439507" y="3130571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439507" y="3079560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393466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4393466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347425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4301384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4255343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4439507" y="3181583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4209302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4163261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4117220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4117220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4079351" y="2496425"/>
            <a:ext cx="719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7047890" y="3050467"/>
            <a:ext cx="272219" cy="418288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38" name="Shape 138"/>
          <p:cNvSpPr/>
          <p:nvPr/>
        </p:nvSpPr>
        <p:spPr>
          <a:xfrm>
            <a:off x="7181060" y="3487353"/>
            <a:ext cx="6169" cy="763928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39" name="Shape 139"/>
          <p:cNvSpPr/>
          <p:nvPr/>
        </p:nvSpPr>
        <p:spPr>
          <a:xfrm>
            <a:off x="7051516" y="4260239"/>
            <a:ext cx="135706" cy="296594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0" name="Shape 140"/>
          <p:cNvSpPr/>
          <p:nvPr/>
        </p:nvSpPr>
        <p:spPr>
          <a:xfrm>
            <a:off x="7211906" y="4251251"/>
            <a:ext cx="98692" cy="305582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1" name="Shape 141"/>
          <p:cNvSpPr/>
          <p:nvPr/>
        </p:nvSpPr>
        <p:spPr>
          <a:xfrm>
            <a:off x="7014500" y="3604178"/>
            <a:ext cx="178889" cy="197723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2" name="Shape 142"/>
          <p:cNvSpPr/>
          <p:nvPr/>
        </p:nvSpPr>
        <p:spPr>
          <a:xfrm>
            <a:off x="7187229" y="3568226"/>
            <a:ext cx="222060" cy="215700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3" name="Shape 143"/>
          <p:cNvSpPr/>
          <p:nvPr/>
        </p:nvSpPr>
        <p:spPr>
          <a:xfrm>
            <a:off x="7131705" y="3316601"/>
            <a:ext cx="86366" cy="4315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4" name="Shape 144"/>
          <p:cNvSpPr/>
          <p:nvPr/>
        </p:nvSpPr>
        <p:spPr>
          <a:xfrm>
            <a:off x="7110329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7223835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7016114" y="2621722"/>
            <a:ext cx="591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4641706" y="3238151"/>
            <a:ext cx="425067" cy="343607"/>
          </a:xfrm>
          <a:custGeom>
            <a:pathLst>
              <a:path extrusionOk="0" h="44208" w="38174">
                <a:moveTo>
                  <a:pt x="38174" y="11244"/>
                </a:moveTo>
                <a:cubicBezTo>
                  <a:pt x="38174" y="2028"/>
                  <a:pt x="19762" y="-3042"/>
                  <a:pt x="12094" y="2068"/>
                </a:cubicBezTo>
                <a:cubicBezTo>
                  <a:pt x="3028" y="8109"/>
                  <a:pt x="-2822" y="22963"/>
                  <a:pt x="1469" y="32977"/>
                </a:cubicBezTo>
                <a:cubicBezTo>
                  <a:pt x="5039" y="41308"/>
                  <a:pt x="19814" y="47591"/>
                  <a:pt x="27066" y="42153"/>
                </a:cubicBezTo>
                <a:cubicBezTo>
                  <a:pt x="36189" y="35310"/>
                  <a:pt x="38174" y="21198"/>
                  <a:pt x="38174" y="979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8" name="Shape 148"/>
          <p:cNvSpPr/>
          <p:nvPr/>
        </p:nvSpPr>
        <p:spPr>
          <a:xfrm>
            <a:off x="4754864" y="3381856"/>
            <a:ext cx="161335" cy="3754"/>
          </a:xfrm>
          <a:custGeom>
            <a:pathLst>
              <a:path extrusionOk="0" h="483" w="14489">
                <a:moveTo>
                  <a:pt x="0" y="483"/>
                </a:moveTo>
                <a:cubicBezTo>
                  <a:pt x="4832" y="483"/>
                  <a:pt x="9656" y="0"/>
                  <a:pt x="14489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9" name="Shape 149"/>
          <p:cNvSpPr/>
          <p:nvPr/>
        </p:nvSpPr>
        <p:spPr>
          <a:xfrm>
            <a:off x="4710107" y="3434778"/>
            <a:ext cx="67289" cy="88474"/>
          </a:xfrm>
          <a:custGeom>
            <a:pathLst>
              <a:path extrusionOk="0" h="11383" w="6043">
                <a:moveTo>
                  <a:pt x="1121" y="2367"/>
                </a:moveTo>
                <a:cubicBezTo>
                  <a:pt x="1121" y="4299"/>
                  <a:pt x="1121" y="6231"/>
                  <a:pt x="1121" y="8163"/>
                </a:cubicBezTo>
                <a:cubicBezTo>
                  <a:pt x="1121" y="8675"/>
                  <a:pt x="1121" y="11090"/>
                  <a:pt x="1121" y="10578"/>
                </a:cubicBezTo>
                <a:cubicBezTo>
                  <a:pt x="1121" y="7197"/>
                  <a:pt x="-1270" y="2825"/>
                  <a:pt x="1121" y="436"/>
                </a:cubicBezTo>
                <a:cubicBezTo>
                  <a:pt x="2394" y="-836"/>
                  <a:pt x="5598" y="1085"/>
                  <a:pt x="5951" y="2850"/>
                </a:cubicBezTo>
                <a:cubicBezTo>
                  <a:pt x="6319" y="4691"/>
                  <a:pt x="1121" y="3870"/>
                  <a:pt x="1121" y="5748"/>
                </a:cubicBezTo>
                <a:cubicBezTo>
                  <a:pt x="1121" y="7489"/>
                  <a:pt x="4689" y="7088"/>
                  <a:pt x="5468" y="8646"/>
                </a:cubicBezTo>
                <a:cubicBezTo>
                  <a:pt x="6112" y="9934"/>
                  <a:pt x="2248" y="11866"/>
                  <a:pt x="1604" y="10578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0" name="Shape 150"/>
          <p:cNvSpPr/>
          <p:nvPr/>
        </p:nvSpPr>
        <p:spPr>
          <a:xfrm>
            <a:off x="4797893" y="3434417"/>
            <a:ext cx="107553" cy="3754"/>
          </a:xfrm>
          <a:custGeom>
            <a:pathLst>
              <a:path extrusionOk="0" h="483" w="9659">
                <a:moveTo>
                  <a:pt x="0" y="0"/>
                </a:moveTo>
                <a:cubicBezTo>
                  <a:pt x="3223" y="0"/>
                  <a:pt x="6435" y="483"/>
                  <a:pt x="9659" y="483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1" name="Shape 151"/>
          <p:cNvSpPr/>
          <p:nvPr/>
        </p:nvSpPr>
        <p:spPr>
          <a:xfrm>
            <a:off x="4840921" y="3441917"/>
            <a:ext cx="12482" cy="82591"/>
          </a:xfrm>
          <a:custGeom>
            <a:pathLst>
              <a:path extrusionOk="0" h="10626" w="1121">
                <a:moveTo>
                  <a:pt x="965" y="0"/>
                </a:moveTo>
                <a:cubicBezTo>
                  <a:pt x="965" y="3556"/>
                  <a:pt x="1587" y="7443"/>
                  <a:pt x="0" y="10626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2" name="Shape 152"/>
          <p:cNvSpPr/>
          <p:nvPr/>
        </p:nvSpPr>
        <p:spPr>
          <a:xfrm>
            <a:off x="4898578" y="3445672"/>
            <a:ext cx="98289" cy="90091"/>
          </a:xfrm>
          <a:custGeom>
            <a:pathLst>
              <a:path extrusionOk="0" h="11591" w="8827">
                <a:moveTo>
                  <a:pt x="8827" y="0"/>
                </a:moveTo>
                <a:cubicBezTo>
                  <a:pt x="5430" y="0"/>
                  <a:pt x="800" y="1982"/>
                  <a:pt x="134" y="5313"/>
                </a:cubicBezTo>
                <a:cubicBezTo>
                  <a:pt x="-403" y="8001"/>
                  <a:pt x="2705" y="11591"/>
                  <a:pt x="5447" y="11591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3" name="Shape 153"/>
          <p:cNvSpPr/>
          <p:nvPr/>
        </p:nvSpPr>
        <p:spPr>
          <a:xfrm>
            <a:off x="4840921" y="3291760"/>
            <a:ext cx="5367" cy="90091"/>
          </a:xfrm>
          <a:custGeom>
            <a:pathLst>
              <a:path extrusionOk="0" h="11591" w="482">
                <a:moveTo>
                  <a:pt x="0" y="11591"/>
                </a:moveTo>
                <a:cubicBezTo>
                  <a:pt x="0" y="7723"/>
                  <a:pt x="482" y="3867"/>
                  <a:pt x="482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4" name="Shape 154"/>
          <p:cNvSpPr/>
          <p:nvPr/>
        </p:nvSpPr>
        <p:spPr>
          <a:xfrm>
            <a:off x="4792514" y="3303023"/>
            <a:ext cx="53771" cy="15016"/>
          </a:xfrm>
          <a:custGeom>
            <a:pathLst>
              <a:path extrusionOk="0" h="1932" w="4829">
                <a:moveTo>
                  <a:pt x="0" y="0"/>
                </a:moveTo>
                <a:cubicBezTo>
                  <a:pt x="961" y="1442"/>
                  <a:pt x="3095" y="1932"/>
                  <a:pt x="4829" y="1932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5" name="Shape 155"/>
          <p:cNvSpPr txBox="1"/>
          <p:nvPr/>
        </p:nvSpPr>
        <p:spPr>
          <a:xfrm>
            <a:off x="1564749" y="2344025"/>
            <a:ext cx="985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Mallory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1914555" y="2949100"/>
            <a:ext cx="246188" cy="426402"/>
          </a:xfrm>
          <a:custGeom>
            <a:pathLst>
              <a:path extrusionOk="0" h="44267" w="41940">
                <a:moveTo>
                  <a:pt x="40151" y="15683"/>
                </a:moveTo>
                <a:cubicBezTo>
                  <a:pt x="39303" y="11447"/>
                  <a:pt x="37869" y="6603"/>
                  <a:pt x="34355" y="4092"/>
                </a:cubicBezTo>
                <a:cubicBezTo>
                  <a:pt x="27280" y="-962"/>
                  <a:pt x="15350" y="-1444"/>
                  <a:pt x="8276" y="3609"/>
                </a:cubicBezTo>
                <a:cubicBezTo>
                  <a:pt x="1186" y="8673"/>
                  <a:pt x="-1724" y="20457"/>
                  <a:pt x="1031" y="28723"/>
                </a:cubicBezTo>
                <a:cubicBezTo>
                  <a:pt x="4332" y="38626"/>
                  <a:pt x="19979" y="47908"/>
                  <a:pt x="29043" y="42729"/>
                </a:cubicBezTo>
                <a:cubicBezTo>
                  <a:pt x="37430" y="37936"/>
                  <a:pt x="44954" y="24806"/>
                  <a:pt x="40634" y="1616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7" name="Shape 157"/>
          <p:cNvSpPr/>
          <p:nvPr/>
        </p:nvSpPr>
        <p:spPr>
          <a:xfrm>
            <a:off x="1980128" y="3221137"/>
            <a:ext cx="133243" cy="4652"/>
          </a:xfrm>
          <a:custGeom>
            <a:pathLst>
              <a:path extrusionOk="0" h="483" w="22699">
                <a:moveTo>
                  <a:pt x="0" y="0"/>
                </a:moveTo>
                <a:cubicBezTo>
                  <a:pt x="7568" y="0"/>
                  <a:pt x="15130" y="483"/>
                  <a:pt x="22699" y="48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8" name="Shape 158"/>
          <p:cNvSpPr/>
          <p:nvPr/>
        </p:nvSpPr>
        <p:spPr>
          <a:xfrm>
            <a:off x="1999150" y="3076913"/>
            <a:ext cx="18714" cy="29736"/>
          </a:xfrm>
          <a:custGeom>
            <a:pathLst>
              <a:path extrusionOk="0" h="3087" w="3188">
                <a:moveTo>
                  <a:pt x="3188" y="483"/>
                </a:moveTo>
                <a:cubicBezTo>
                  <a:pt x="1930" y="483"/>
                  <a:pt x="-756" y="2200"/>
                  <a:pt x="290" y="2898"/>
                </a:cubicBezTo>
                <a:cubicBezTo>
                  <a:pt x="1426" y="3655"/>
                  <a:pt x="3188" y="1366"/>
                  <a:pt x="3188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59" name="Shape 159"/>
          <p:cNvSpPr/>
          <p:nvPr/>
        </p:nvSpPr>
        <p:spPr>
          <a:xfrm>
            <a:off x="2074646" y="3083766"/>
            <a:ext cx="21003" cy="34504"/>
          </a:xfrm>
          <a:custGeom>
            <a:pathLst>
              <a:path extrusionOk="0" h="3582" w="3578">
                <a:moveTo>
                  <a:pt x="2731" y="255"/>
                </a:moveTo>
                <a:cubicBezTo>
                  <a:pt x="1712" y="-254"/>
                  <a:pt x="-315" y="1722"/>
                  <a:pt x="316" y="2670"/>
                </a:cubicBezTo>
                <a:cubicBezTo>
                  <a:pt x="859" y="3484"/>
                  <a:pt x="2521" y="3845"/>
                  <a:pt x="3214" y="3153"/>
                </a:cubicBezTo>
                <a:cubicBezTo>
                  <a:pt x="3942" y="2424"/>
                  <a:pt x="2312" y="738"/>
                  <a:pt x="1282" y="73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0" name="Shape 160"/>
          <p:cNvSpPr/>
          <p:nvPr/>
        </p:nvSpPr>
        <p:spPr>
          <a:xfrm>
            <a:off x="1803808" y="2896585"/>
            <a:ext cx="461042" cy="315233"/>
          </a:xfrm>
          <a:custGeom>
            <a:pathLst>
              <a:path extrusionOk="0" h="32726" w="78542">
                <a:moveTo>
                  <a:pt x="20385" y="32726"/>
                </a:moveTo>
                <a:cubicBezTo>
                  <a:pt x="15015" y="32054"/>
                  <a:pt x="10707" y="27764"/>
                  <a:pt x="6379" y="24516"/>
                </a:cubicBezTo>
                <a:cubicBezTo>
                  <a:pt x="4100" y="22806"/>
                  <a:pt x="-301" y="21539"/>
                  <a:pt x="101" y="18720"/>
                </a:cubicBezTo>
                <a:cubicBezTo>
                  <a:pt x="1180" y="11162"/>
                  <a:pt x="9552" y="4922"/>
                  <a:pt x="17005" y="3266"/>
                </a:cubicBezTo>
                <a:cubicBezTo>
                  <a:pt x="36497" y="-1066"/>
                  <a:pt x="62288" y="-3126"/>
                  <a:pt x="76408" y="10993"/>
                </a:cubicBezTo>
                <a:cubicBezTo>
                  <a:pt x="79253" y="13838"/>
                  <a:pt x="79253" y="20221"/>
                  <a:pt x="76408" y="23067"/>
                </a:cubicBezTo>
                <a:cubicBezTo>
                  <a:pt x="72700" y="26774"/>
                  <a:pt x="66680" y="27896"/>
                  <a:pt x="61437" y="2789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1" name="Shape 161"/>
          <p:cNvSpPr/>
          <p:nvPr/>
        </p:nvSpPr>
        <p:spPr>
          <a:xfrm>
            <a:off x="1960292" y="2786075"/>
            <a:ext cx="158754" cy="123354"/>
          </a:xfrm>
          <a:custGeom>
            <a:pathLst>
              <a:path extrusionOk="0" h="12806" w="27045">
                <a:moveTo>
                  <a:pt x="0" y="12806"/>
                </a:moveTo>
                <a:cubicBezTo>
                  <a:pt x="2028" y="8748"/>
                  <a:pt x="2503" y="3248"/>
                  <a:pt x="6278" y="732"/>
                </a:cubicBezTo>
                <a:cubicBezTo>
                  <a:pt x="10087" y="-1807"/>
                  <a:pt x="15358" y="4257"/>
                  <a:pt x="19801" y="3147"/>
                </a:cubicBezTo>
                <a:cubicBezTo>
                  <a:pt x="21409" y="2744"/>
                  <a:pt x="23228" y="-647"/>
                  <a:pt x="24148" y="732"/>
                </a:cubicBezTo>
                <a:cubicBezTo>
                  <a:pt x="26270" y="3915"/>
                  <a:pt x="25333" y="8417"/>
                  <a:pt x="27045" y="1184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2" name="Shape 162"/>
          <p:cNvSpPr/>
          <p:nvPr/>
        </p:nvSpPr>
        <p:spPr>
          <a:xfrm>
            <a:off x="1767550" y="3479396"/>
            <a:ext cx="269321" cy="79083"/>
          </a:xfrm>
          <a:custGeom>
            <a:pathLst>
              <a:path extrusionOk="0" h="8210" w="45881">
                <a:moveTo>
                  <a:pt x="45881" y="8210"/>
                </a:moveTo>
                <a:cubicBezTo>
                  <a:pt x="34040" y="8210"/>
                  <a:pt x="22040" y="7011"/>
                  <a:pt x="10626" y="3863"/>
                </a:cubicBezTo>
                <a:cubicBezTo>
                  <a:pt x="6992" y="2860"/>
                  <a:pt x="3768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3" name="Shape 163"/>
          <p:cNvSpPr/>
          <p:nvPr/>
        </p:nvSpPr>
        <p:spPr>
          <a:xfrm>
            <a:off x="2039650" y="3558482"/>
            <a:ext cx="240975" cy="167471"/>
          </a:xfrm>
          <a:custGeom>
            <a:pathLst>
              <a:path extrusionOk="0" h="17386" w="41052">
                <a:moveTo>
                  <a:pt x="0" y="0"/>
                </a:moveTo>
                <a:cubicBezTo>
                  <a:pt x="14842" y="742"/>
                  <a:pt x="28687" y="9142"/>
                  <a:pt x="41052" y="1738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4" name="Shape 164"/>
          <p:cNvSpPr/>
          <p:nvPr/>
        </p:nvSpPr>
        <p:spPr>
          <a:xfrm>
            <a:off x="1864615" y="4177234"/>
            <a:ext cx="172238" cy="446601"/>
          </a:xfrm>
          <a:custGeom>
            <a:pathLst>
              <a:path extrusionOk="0" h="46364" w="29342">
                <a:moveTo>
                  <a:pt x="29342" y="0"/>
                </a:moveTo>
                <a:cubicBezTo>
                  <a:pt x="15908" y="11941"/>
                  <a:pt x="-6223" y="30288"/>
                  <a:pt x="1814" y="4636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5" name="Shape 165"/>
          <p:cNvSpPr/>
          <p:nvPr/>
        </p:nvSpPr>
        <p:spPr>
          <a:xfrm>
            <a:off x="2033981" y="4172581"/>
            <a:ext cx="191650" cy="451254"/>
          </a:xfrm>
          <a:custGeom>
            <a:pathLst>
              <a:path extrusionOk="0" h="46847" w="32649">
                <a:moveTo>
                  <a:pt x="0" y="0"/>
                </a:moveTo>
                <a:cubicBezTo>
                  <a:pt x="13295" y="2492"/>
                  <a:pt x="28316" y="12063"/>
                  <a:pt x="31876" y="25114"/>
                </a:cubicBezTo>
                <a:cubicBezTo>
                  <a:pt x="33782" y="32104"/>
                  <a:pt x="31393" y="39600"/>
                  <a:pt x="31393" y="4684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6" name="Shape 166"/>
          <p:cNvSpPr/>
          <p:nvPr/>
        </p:nvSpPr>
        <p:spPr>
          <a:xfrm>
            <a:off x="2036815" y="3386342"/>
            <a:ext cx="2835" cy="790857"/>
          </a:xfrm>
          <a:custGeom>
            <a:pathLst>
              <a:path extrusionOk="0" h="82103" w="483">
                <a:moveTo>
                  <a:pt x="0" y="82103"/>
                </a:moveTo>
                <a:cubicBezTo>
                  <a:pt x="0" y="54734"/>
                  <a:pt x="483" y="27368"/>
                  <a:pt x="483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7" name="Shape 167"/>
          <p:cNvSpPr/>
          <p:nvPr/>
        </p:nvSpPr>
        <p:spPr>
          <a:xfrm>
            <a:off x="1923442" y="2958332"/>
            <a:ext cx="102062" cy="251216"/>
          </a:xfrm>
          <a:custGeom>
            <a:pathLst>
              <a:path extrusionOk="0" h="26080" w="17387">
                <a:moveTo>
                  <a:pt x="17387" y="0"/>
                </a:moveTo>
                <a:cubicBezTo>
                  <a:pt x="8041" y="4672"/>
                  <a:pt x="7387" y="18692"/>
                  <a:pt x="0" y="2608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8" name="Shape 168"/>
          <p:cNvSpPr/>
          <p:nvPr/>
        </p:nvSpPr>
        <p:spPr>
          <a:xfrm>
            <a:off x="1923442" y="2958332"/>
            <a:ext cx="73710" cy="190743"/>
          </a:xfrm>
          <a:custGeom>
            <a:pathLst>
              <a:path extrusionOk="0" h="19802" w="12557">
                <a:moveTo>
                  <a:pt x="12557" y="0"/>
                </a:moveTo>
                <a:cubicBezTo>
                  <a:pt x="7728" y="6146"/>
                  <a:pt x="3495" y="12811"/>
                  <a:pt x="0" y="1980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9" name="Shape 169"/>
          <p:cNvSpPr/>
          <p:nvPr/>
        </p:nvSpPr>
        <p:spPr>
          <a:xfrm>
            <a:off x="1943285" y="3111861"/>
            <a:ext cx="22682" cy="148861"/>
          </a:xfrm>
          <a:custGeom>
            <a:pathLst>
              <a:path extrusionOk="0" h="15454" w="3864">
                <a:moveTo>
                  <a:pt x="3864" y="0"/>
                </a:moveTo>
                <a:cubicBezTo>
                  <a:pt x="2405" y="5105"/>
                  <a:pt x="2376" y="10705"/>
                  <a:pt x="0" y="1545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0" name="Shape 170"/>
          <p:cNvSpPr/>
          <p:nvPr/>
        </p:nvSpPr>
        <p:spPr>
          <a:xfrm>
            <a:off x="1918213" y="3237475"/>
            <a:ext cx="42088" cy="79083"/>
          </a:xfrm>
          <a:custGeom>
            <a:pathLst>
              <a:path extrusionOk="0" h="8210" w="7170">
                <a:moveTo>
                  <a:pt x="891" y="0"/>
                </a:moveTo>
                <a:cubicBezTo>
                  <a:pt x="-2190" y="1540"/>
                  <a:pt x="3724" y="8210"/>
                  <a:pt x="7170" y="821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1" name="Shape 171"/>
          <p:cNvSpPr/>
          <p:nvPr/>
        </p:nvSpPr>
        <p:spPr>
          <a:xfrm>
            <a:off x="1883763" y="3274687"/>
            <a:ext cx="39687" cy="65135"/>
          </a:xfrm>
          <a:custGeom>
            <a:pathLst>
              <a:path extrusionOk="0" h="6762" w="6761">
                <a:moveTo>
                  <a:pt x="6761" y="0"/>
                </a:moveTo>
                <a:cubicBezTo>
                  <a:pt x="4027" y="1639"/>
                  <a:pt x="2253" y="4508"/>
                  <a:pt x="0" y="676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2" name="Shape 172"/>
          <p:cNvSpPr/>
          <p:nvPr/>
        </p:nvSpPr>
        <p:spPr>
          <a:xfrm>
            <a:off x="1900765" y="3288645"/>
            <a:ext cx="36858" cy="83735"/>
          </a:xfrm>
          <a:custGeom>
            <a:pathLst>
              <a:path extrusionOk="0" h="8693" w="6279">
                <a:moveTo>
                  <a:pt x="6279" y="0"/>
                </a:moveTo>
                <a:cubicBezTo>
                  <a:pt x="4951" y="3318"/>
                  <a:pt x="1599" y="5496"/>
                  <a:pt x="0" y="869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3" name="Shape 173"/>
          <p:cNvSpPr/>
          <p:nvPr/>
        </p:nvSpPr>
        <p:spPr>
          <a:xfrm>
            <a:off x="1929111" y="3311908"/>
            <a:ext cx="19846" cy="74430"/>
          </a:xfrm>
          <a:custGeom>
            <a:pathLst>
              <a:path extrusionOk="0" h="7727" w="3381">
                <a:moveTo>
                  <a:pt x="3381" y="0"/>
                </a:moveTo>
                <a:cubicBezTo>
                  <a:pt x="3381" y="2811"/>
                  <a:pt x="1257" y="5212"/>
                  <a:pt x="0" y="772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4" name="Shape 174"/>
          <p:cNvSpPr/>
          <p:nvPr/>
        </p:nvSpPr>
        <p:spPr>
          <a:xfrm>
            <a:off x="1863921" y="3260729"/>
            <a:ext cx="59534" cy="111650"/>
          </a:xfrm>
          <a:custGeom>
            <a:pathLst>
              <a:path extrusionOk="0" h="11591" w="10142">
                <a:moveTo>
                  <a:pt x="10142" y="0"/>
                </a:moveTo>
                <a:cubicBezTo>
                  <a:pt x="5550" y="2295"/>
                  <a:pt x="0" y="6457"/>
                  <a:pt x="0" y="11591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5" name="Shape 175"/>
          <p:cNvSpPr/>
          <p:nvPr/>
        </p:nvSpPr>
        <p:spPr>
          <a:xfrm>
            <a:off x="1880929" y="3288645"/>
            <a:ext cx="53863" cy="106998"/>
          </a:xfrm>
          <a:custGeom>
            <a:pathLst>
              <a:path extrusionOk="0" h="11108" w="9176">
                <a:moveTo>
                  <a:pt x="9176" y="0"/>
                </a:moveTo>
                <a:cubicBezTo>
                  <a:pt x="5780" y="3395"/>
                  <a:pt x="4295" y="8960"/>
                  <a:pt x="0" y="1110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6" name="Shape 176"/>
          <p:cNvSpPr/>
          <p:nvPr/>
        </p:nvSpPr>
        <p:spPr>
          <a:xfrm>
            <a:off x="1909269" y="3307256"/>
            <a:ext cx="36858" cy="102345"/>
          </a:xfrm>
          <a:custGeom>
            <a:pathLst>
              <a:path extrusionOk="0" h="10625" w="6279">
                <a:moveTo>
                  <a:pt x="6279" y="0"/>
                </a:moveTo>
                <a:cubicBezTo>
                  <a:pt x="5281" y="3991"/>
                  <a:pt x="0" y="6511"/>
                  <a:pt x="0" y="10625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900" y="1000075"/>
            <a:ext cx="8520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2 problems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generate bitcoin without a third party (bank)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prevent double spend attack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142793" y="2995138"/>
            <a:ext cx="301299" cy="337127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4" name="Shape 184"/>
          <p:cNvSpPr/>
          <p:nvPr/>
        </p:nvSpPr>
        <p:spPr>
          <a:xfrm>
            <a:off x="4307880" y="3314652"/>
            <a:ext cx="30029" cy="839980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5" name="Shape 185"/>
          <p:cNvSpPr/>
          <p:nvPr/>
        </p:nvSpPr>
        <p:spPr>
          <a:xfrm>
            <a:off x="4112828" y="4152243"/>
            <a:ext cx="225200" cy="457418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6" name="Shape 186"/>
          <p:cNvSpPr/>
          <p:nvPr/>
        </p:nvSpPr>
        <p:spPr>
          <a:xfrm>
            <a:off x="4375446" y="4163003"/>
            <a:ext cx="127607" cy="432466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7" name="Shape 187"/>
          <p:cNvSpPr/>
          <p:nvPr/>
        </p:nvSpPr>
        <p:spPr>
          <a:xfrm>
            <a:off x="4067675" y="3522580"/>
            <a:ext cx="277736" cy="166329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8" name="Shape 188"/>
          <p:cNvSpPr/>
          <p:nvPr/>
        </p:nvSpPr>
        <p:spPr>
          <a:xfrm>
            <a:off x="4352924" y="3530898"/>
            <a:ext cx="277736" cy="158012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9" name="Shape 189"/>
          <p:cNvSpPr/>
          <p:nvPr/>
        </p:nvSpPr>
        <p:spPr>
          <a:xfrm>
            <a:off x="4247836" y="3223172"/>
            <a:ext cx="112593" cy="29002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0" name="Shape 190"/>
          <p:cNvSpPr/>
          <p:nvPr/>
        </p:nvSpPr>
        <p:spPr>
          <a:xfrm>
            <a:off x="4232323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4324405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439507" y="3130571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439507" y="3079560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393466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393466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347425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301384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255343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439507" y="3181583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209302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4163261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117220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4117220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4079351" y="2496425"/>
            <a:ext cx="719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7047890" y="3050467"/>
            <a:ext cx="272219" cy="418288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06" name="Shape 206"/>
          <p:cNvSpPr/>
          <p:nvPr/>
        </p:nvSpPr>
        <p:spPr>
          <a:xfrm>
            <a:off x="7181060" y="3487353"/>
            <a:ext cx="6169" cy="763928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07" name="Shape 207"/>
          <p:cNvSpPr/>
          <p:nvPr/>
        </p:nvSpPr>
        <p:spPr>
          <a:xfrm>
            <a:off x="7051516" y="4260239"/>
            <a:ext cx="135706" cy="296594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08" name="Shape 208"/>
          <p:cNvSpPr/>
          <p:nvPr/>
        </p:nvSpPr>
        <p:spPr>
          <a:xfrm>
            <a:off x="7211906" y="4251251"/>
            <a:ext cx="98692" cy="305582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09" name="Shape 209"/>
          <p:cNvSpPr/>
          <p:nvPr/>
        </p:nvSpPr>
        <p:spPr>
          <a:xfrm>
            <a:off x="7014500" y="3604178"/>
            <a:ext cx="178889" cy="197723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0" name="Shape 210"/>
          <p:cNvSpPr/>
          <p:nvPr/>
        </p:nvSpPr>
        <p:spPr>
          <a:xfrm>
            <a:off x="7187229" y="3568226"/>
            <a:ext cx="222060" cy="215700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1" name="Shape 211"/>
          <p:cNvSpPr/>
          <p:nvPr/>
        </p:nvSpPr>
        <p:spPr>
          <a:xfrm>
            <a:off x="7131705" y="3316601"/>
            <a:ext cx="86366" cy="4315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2" name="Shape 212"/>
          <p:cNvSpPr/>
          <p:nvPr/>
        </p:nvSpPr>
        <p:spPr>
          <a:xfrm>
            <a:off x="7110329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7223835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7016114" y="2621722"/>
            <a:ext cx="591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6622906" y="3314351"/>
            <a:ext cx="425067" cy="343607"/>
          </a:xfrm>
          <a:custGeom>
            <a:pathLst>
              <a:path extrusionOk="0" h="44208" w="38174">
                <a:moveTo>
                  <a:pt x="38174" y="11244"/>
                </a:moveTo>
                <a:cubicBezTo>
                  <a:pt x="38174" y="2028"/>
                  <a:pt x="19762" y="-3042"/>
                  <a:pt x="12094" y="2068"/>
                </a:cubicBezTo>
                <a:cubicBezTo>
                  <a:pt x="3028" y="8109"/>
                  <a:pt x="-2822" y="22963"/>
                  <a:pt x="1469" y="32977"/>
                </a:cubicBezTo>
                <a:cubicBezTo>
                  <a:pt x="5039" y="41308"/>
                  <a:pt x="19814" y="47591"/>
                  <a:pt x="27066" y="42153"/>
                </a:cubicBezTo>
                <a:cubicBezTo>
                  <a:pt x="36189" y="35310"/>
                  <a:pt x="38174" y="21198"/>
                  <a:pt x="38174" y="979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6" name="Shape 216"/>
          <p:cNvSpPr/>
          <p:nvPr/>
        </p:nvSpPr>
        <p:spPr>
          <a:xfrm>
            <a:off x="6736064" y="3458056"/>
            <a:ext cx="161335" cy="3754"/>
          </a:xfrm>
          <a:custGeom>
            <a:pathLst>
              <a:path extrusionOk="0" h="483" w="14489">
                <a:moveTo>
                  <a:pt x="0" y="483"/>
                </a:moveTo>
                <a:cubicBezTo>
                  <a:pt x="4832" y="483"/>
                  <a:pt x="9656" y="0"/>
                  <a:pt x="14489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7" name="Shape 217"/>
          <p:cNvSpPr/>
          <p:nvPr/>
        </p:nvSpPr>
        <p:spPr>
          <a:xfrm>
            <a:off x="6691307" y="3510978"/>
            <a:ext cx="67289" cy="88474"/>
          </a:xfrm>
          <a:custGeom>
            <a:pathLst>
              <a:path extrusionOk="0" h="11383" w="6043">
                <a:moveTo>
                  <a:pt x="1121" y="2367"/>
                </a:moveTo>
                <a:cubicBezTo>
                  <a:pt x="1121" y="4299"/>
                  <a:pt x="1121" y="6231"/>
                  <a:pt x="1121" y="8163"/>
                </a:cubicBezTo>
                <a:cubicBezTo>
                  <a:pt x="1121" y="8675"/>
                  <a:pt x="1121" y="11090"/>
                  <a:pt x="1121" y="10578"/>
                </a:cubicBezTo>
                <a:cubicBezTo>
                  <a:pt x="1121" y="7197"/>
                  <a:pt x="-1270" y="2825"/>
                  <a:pt x="1121" y="436"/>
                </a:cubicBezTo>
                <a:cubicBezTo>
                  <a:pt x="2394" y="-836"/>
                  <a:pt x="5598" y="1085"/>
                  <a:pt x="5951" y="2850"/>
                </a:cubicBezTo>
                <a:cubicBezTo>
                  <a:pt x="6319" y="4691"/>
                  <a:pt x="1121" y="3870"/>
                  <a:pt x="1121" y="5748"/>
                </a:cubicBezTo>
                <a:cubicBezTo>
                  <a:pt x="1121" y="7489"/>
                  <a:pt x="4689" y="7088"/>
                  <a:pt x="5468" y="8646"/>
                </a:cubicBezTo>
                <a:cubicBezTo>
                  <a:pt x="6112" y="9934"/>
                  <a:pt x="2248" y="11866"/>
                  <a:pt x="1604" y="10578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8" name="Shape 218"/>
          <p:cNvSpPr/>
          <p:nvPr/>
        </p:nvSpPr>
        <p:spPr>
          <a:xfrm>
            <a:off x="6779093" y="3510617"/>
            <a:ext cx="107553" cy="3754"/>
          </a:xfrm>
          <a:custGeom>
            <a:pathLst>
              <a:path extrusionOk="0" h="483" w="9659">
                <a:moveTo>
                  <a:pt x="0" y="0"/>
                </a:moveTo>
                <a:cubicBezTo>
                  <a:pt x="3223" y="0"/>
                  <a:pt x="6435" y="483"/>
                  <a:pt x="9659" y="483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19" name="Shape 219"/>
          <p:cNvSpPr/>
          <p:nvPr/>
        </p:nvSpPr>
        <p:spPr>
          <a:xfrm>
            <a:off x="6822121" y="3518117"/>
            <a:ext cx="12482" cy="82591"/>
          </a:xfrm>
          <a:custGeom>
            <a:pathLst>
              <a:path extrusionOk="0" h="10626" w="1121">
                <a:moveTo>
                  <a:pt x="965" y="0"/>
                </a:moveTo>
                <a:cubicBezTo>
                  <a:pt x="965" y="3556"/>
                  <a:pt x="1587" y="7443"/>
                  <a:pt x="0" y="10626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0" name="Shape 220"/>
          <p:cNvSpPr/>
          <p:nvPr/>
        </p:nvSpPr>
        <p:spPr>
          <a:xfrm>
            <a:off x="6879778" y="3521872"/>
            <a:ext cx="98289" cy="90091"/>
          </a:xfrm>
          <a:custGeom>
            <a:pathLst>
              <a:path extrusionOk="0" h="11591" w="8827">
                <a:moveTo>
                  <a:pt x="8827" y="0"/>
                </a:moveTo>
                <a:cubicBezTo>
                  <a:pt x="5430" y="0"/>
                  <a:pt x="800" y="1982"/>
                  <a:pt x="134" y="5313"/>
                </a:cubicBezTo>
                <a:cubicBezTo>
                  <a:pt x="-403" y="8001"/>
                  <a:pt x="2705" y="11591"/>
                  <a:pt x="5447" y="11591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1" name="Shape 221"/>
          <p:cNvSpPr/>
          <p:nvPr/>
        </p:nvSpPr>
        <p:spPr>
          <a:xfrm>
            <a:off x="6822121" y="3367960"/>
            <a:ext cx="5367" cy="90091"/>
          </a:xfrm>
          <a:custGeom>
            <a:pathLst>
              <a:path extrusionOk="0" h="11591" w="482">
                <a:moveTo>
                  <a:pt x="0" y="11591"/>
                </a:moveTo>
                <a:cubicBezTo>
                  <a:pt x="0" y="7723"/>
                  <a:pt x="482" y="3867"/>
                  <a:pt x="482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2" name="Shape 222"/>
          <p:cNvSpPr/>
          <p:nvPr/>
        </p:nvSpPr>
        <p:spPr>
          <a:xfrm>
            <a:off x="6773714" y="3379223"/>
            <a:ext cx="53771" cy="15016"/>
          </a:xfrm>
          <a:custGeom>
            <a:pathLst>
              <a:path extrusionOk="0" h="1932" w="4829">
                <a:moveTo>
                  <a:pt x="0" y="0"/>
                </a:moveTo>
                <a:cubicBezTo>
                  <a:pt x="961" y="1442"/>
                  <a:pt x="3095" y="1932"/>
                  <a:pt x="4829" y="1932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3" name="Shape 223"/>
          <p:cNvSpPr txBox="1"/>
          <p:nvPr/>
        </p:nvSpPr>
        <p:spPr>
          <a:xfrm>
            <a:off x="1564749" y="2344025"/>
            <a:ext cx="985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Mallory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914555" y="2949100"/>
            <a:ext cx="246188" cy="426402"/>
          </a:xfrm>
          <a:custGeom>
            <a:pathLst>
              <a:path extrusionOk="0" h="44267" w="41940">
                <a:moveTo>
                  <a:pt x="40151" y="15683"/>
                </a:moveTo>
                <a:cubicBezTo>
                  <a:pt x="39303" y="11447"/>
                  <a:pt x="37869" y="6603"/>
                  <a:pt x="34355" y="4092"/>
                </a:cubicBezTo>
                <a:cubicBezTo>
                  <a:pt x="27280" y="-962"/>
                  <a:pt x="15350" y="-1444"/>
                  <a:pt x="8276" y="3609"/>
                </a:cubicBezTo>
                <a:cubicBezTo>
                  <a:pt x="1186" y="8673"/>
                  <a:pt x="-1724" y="20457"/>
                  <a:pt x="1031" y="28723"/>
                </a:cubicBezTo>
                <a:cubicBezTo>
                  <a:pt x="4332" y="38626"/>
                  <a:pt x="19979" y="47908"/>
                  <a:pt x="29043" y="42729"/>
                </a:cubicBezTo>
                <a:cubicBezTo>
                  <a:pt x="37430" y="37936"/>
                  <a:pt x="44954" y="24806"/>
                  <a:pt x="40634" y="1616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5" name="Shape 225"/>
          <p:cNvSpPr/>
          <p:nvPr/>
        </p:nvSpPr>
        <p:spPr>
          <a:xfrm>
            <a:off x="1980128" y="3221137"/>
            <a:ext cx="133243" cy="4652"/>
          </a:xfrm>
          <a:custGeom>
            <a:pathLst>
              <a:path extrusionOk="0" h="483" w="22699">
                <a:moveTo>
                  <a:pt x="0" y="0"/>
                </a:moveTo>
                <a:cubicBezTo>
                  <a:pt x="7568" y="0"/>
                  <a:pt x="15130" y="483"/>
                  <a:pt x="22699" y="48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6" name="Shape 226"/>
          <p:cNvSpPr/>
          <p:nvPr/>
        </p:nvSpPr>
        <p:spPr>
          <a:xfrm>
            <a:off x="1999150" y="3076913"/>
            <a:ext cx="18714" cy="29736"/>
          </a:xfrm>
          <a:custGeom>
            <a:pathLst>
              <a:path extrusionOk="0" h="3087" w="3188">
                <a:moveTo>
                  <a:pt x="3188" y="483"/>
                </a:moveTo>
                <a:cubicBezTo>
                  <a:pt x="1930" y="483"/>
                  <a:pt x="-756" y="2200"/>
                  <a:pt x="290" y="2898"/>
                </a:cubicBezTo>
                <a:cubicBezTo>
                  <a:pt x="1426" y="3655"/>
                  <a:pt x="3188" y="1366"/>
                  <a:pt x="3188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7" name="Shape 227"/>
          <p:cNvSpPr/>
          <p:nvPr/>
        </p:nvSpPr>
        <p:spPr>
          <a:xfrm>
            <a:off x="2074646" y="3083766"/>
            <a:ext cx="21003" cy="34504"/>
          </a:xfrm>
          <a:custGeom>
            <a:pathLst>
              <a:path extrusionOk="0" h="3582" w="3578">
                <a:moveTo>
                  <a:pt x="2731" y="255"/>
                </a:moveTo>
                <a:cubicBezTo>
                  <a:pt x="1712" y="-254"/>
                  <a:pt x="-315" y="1722"/>
                  <a:pt x="316" y="2670"/>
                </a:cubicBezTo>
                <a:cubicBezTo>
                  <a:pt x="859" y="3484"/>
                  <a:pt x="2521" y="3845"/>
                  <a:pt x="3214" y="3153"/>
                </a:cubicBezTo>
                <a:cubicBezTo>
                  <a:pt x="3942" y="2424"/>
                  <a:pt x="2312" y="738"/>
                  <a:pt x="1282" y="73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8" name="Shape 228"/>
          <p:cNvSpPr/>
          <p:nvPr/>
        </p:nvSpPr>
        <p:spPr>
          <a:xfrm>
            <a:off x="1803808" y="2896585"/>
            <a:ext cx="461042" cy="315233"/>
          </a:xfrm>
          <a:custGeom>
            <a:pathLst>
              <a:path extrusionOk="0" h="32726" w="78542">
                <a:moveTo>
                  <a:pt x="20385" y="32726"/>
                </a:moveTo>
                <a:cubicBezTo>
                  <a:pt x="15015" y="32054"/>
                  <a:pt x="10707" y="27764"/>
                  <a:pt x="6379" y="24516"/>
                </a:cubicBezTo>
                <a:cubicBezTo>
                  <a:pt x="4100" y="22806"/>
                  <a:pt x="-301" y="21539"/>
                  <a:pt x="101" y="18720"/>
                </a:cubicBezTo>
                <a:cubicBezTo>
                  <a:pt x="1180" y="11162"/>
                  <a:pt x="9552" y="4922"/>
                  <a:pt x="17005" y="3266"/>
                </a:cubicBezTo>
                <a:cubicBezTo>
                  <a:pt x="36497" y="-1066"/>
                  <a:pt x="62288" y="-3126"/>
                  <a:pt x="76408" y="10993"/>
                </a:cubicBezTo>
                <a:cubicBezTo>
                  <a:pt x="79253" y="13838"/>
                  <a:pt x="79253" y="20221"/>
                  <a:pt x="76408" y="23067"/>
                </a:cubicBezTo>
                <a:cubicBezTo>
                  <a:pt x="72700" y="26774"/>
                  <a:pt x="66680" y="27896"/>
                  <a:pt x="61437" y="2789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29" name="Shape 229"/>
          <p:cNvSpPr/>
          <p:nvPr/>
        </p:nvSpPr>
        <p:spPr>
          <a:xfrm>
            <a:off x="1960292" y="2786075"/>
            <a:ext cx="158754" cy="123354"/>
          </a:xfrm>
          <a:custGeom>
            <a:pathLst>
              <a:path extrusionOk="0" h="12806" w="27045">
                <a:moveTo>
                  <a:pt x="0" y="12806"/>
                </a:moveTo>
                <a:cubicBezTo>
                  <a:pt x="2028" y="8748"/>
                  <a:pt x="2503" y="3248"/>
                  <a:pt x="6278" y="732"/>
                </a:cubicBezTo>
                <a:cubicBezTo>
                  <a:pt x="10087" y="-1807"/>
                  <a:pt x="15358" y="4257"/>
                  <a:pt x="19801" y="3147"/>
                </a:cubicBezTo>
                <a:cubicBezTo>
                  <a:pt x="21409" y="2744"/>
                  <a:pt x="23228" y="-647"/>
                  <a:pt x="24148" y="732"/>
                </a:cubicBezTo>
                <a:cubicBezTo>
                  <a:pt x="26270" y="3915"/>
                  <a:pt x="25333" y="8417"/>
                  <a:pt x="27045" y="1184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0" name="Shape 230"/>
          <p:cNvSpPr/>
          <p:nvPr/>
        </p:nvSpPr>
        <p:spPr>
          <a:xfrm>
            <a:off x="1767550" y="3479396"/>
            <a:ext cx="269321" cy="79083"/>
          </a:xfrm>
          <a:custGeom>
            <a:pathLst>
              <a:path extrusionOk="0" h="8210" w="45881">
                <a:moveTo>
                  <a:pt x="45881" y="8210"/>
                </a:moveTo>
                <a:cubicBezTo>
                  <a:pt x="34040" y="8210"/>
                  <a:pt x="22040" y="7011"/>
                  <a:pt x="10626" y="3863"/>
                </a:cubicBezTo>
                <a:cubicBezTo>
                  <a:pt x="6992" y="2860"/>
                  <a:pt x="3768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1" name="Shape 231"/>
          <p:cNvSpPr/>
          <p:nvPr/>
        </p:nvSpPr>
        <p:spPr>
          <a:xfrm>
            <a:off x="2039650" y="3558482"/>
            <a:ext cx="240975" cy="167471"/>
          </a:xfrm>
          <a:custGeom>
            <a:pathLst>
              <a:path extrusionOk="0" h="17386" w="41052">
                <a:moveTo>
                  <a:pt x="0" y="0"/>
                </a:moveTo>
                <a:cubicBezTo>
                  <a:pt x="14842" y="742"/>
                  <a:pt x="28687" y="9142"/>
                  <a:pt x="41052" y="1738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2" name="Shape 232"/>
          <p:cNvSpPr/>
          <p:nvPr/>
        </p:nvSpPr>
        <p:spPr>
          <a:xfrm>
            <a:off x="1864615" y="4177234"/>
            <a:ext cx="172238" cy="446601"/>
          </a:xfrm>
          <a:custGeom>
            <a:pathLst>
              <a:path extrusionOk="0" h="46364" w="29342">
                <a:moveTo>
                  <a:pt x="29342" y="0"/>
                </a:moveTo>
                <a:cubicBezTo>
                  <a:pt x="15908" y="11941"/>
                  <a:pt x="-6223" y="30288"/>
                  <a:pt x="1814" y="4636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3" name="Shape 233"/>
          <p:cNvSpPr/>
          <p:nvPr/>
        </p:nvSpPr>
        <p:spPr>
          <a:xfrm>
            <a:off x="2033981" y="4172581"/>
            <a:ext cx="191650" cy="451254"/>
          </a:xfrm>
          <a:custGeom>
            <a:pathLst>
              <a:path extrusionOk="0" h="46847" w="32649">
                <a:moveTo>
                  <a:pt x="0" y="0"/>
                </a:moveTo>
                <a:cubicBezTo>
                  <a:pt x="13295" y="2492"/>
                  <a:pt x="28316" y="12063"/>
                  <a:pt x="31876" y="25114"/>
                </a:cubicBezTo>
                <a:cubicBezTo>
                  <a:pt x="33782" y="32104"/>
                  <a:pt x="31393" y="39600"/>
                  <a:pt x="31393" y="4684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4" name="Shape 234"/>
          <p:cNvSpPr/>
          <p:nvPr/>
        </p:nvSpPr>
        <p:spPr>
          <a:xfrm>
            <a:off x="2036815" y="3386342"/>
            <a:ext cx="2835" cy="790857"/>
          </a:xfrm>
          <a:custGeom>
            <a:pathLst>
              <a:path extrusionOk="0" h="82103" w="483">
                <a:moveTo>
                  <a:pt x="0" y="82103"/>
                </a:moveTo>
                <a:cubicBezTo>
                  <a:pt x="0" y="54734"/>
                  <a:pt x="483" y="27368"/>
                  <a:pt x="483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5" name="Shape 235"/>
          <p:cNvSpPr/>
          <p:nvPr/>
        </p:nvSpPr>
        <p:spPr>
          <a:xfrm>
            <a:off x="1923442" y="2958332"/>
            <a:ext cx="102062" cy="251216"/>
          </a:xfrm>
          <a:custGeom>
            <a:pathLst>
              <a:path extrusionOk="0" h="26080" w="17387">
                <a:moveTo>
                  <a:pt x="17387" y="0"/>
                </a:moveTo>
                <a:cubicBezTo>
                  <a:pt x="8041" y="4672"/>
                  <a:pt x="7387" y="18692"/>
                  <a:pt x="0" y="2608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6" name="Shape 236"/>
          <p:cNvSpPr/>
          <p:nvPr/>
        </p:nvSpPr>
        <p:spPr>
          <a:xfrm>
            <a:off x="1923442" y="2958332"/>
            <a:ext cx="73710" cy="190743"/>
          </a:xfrm>
          <a:custGeom>
            <a:pathLst>
              <a:path extrusionOk="0" h="19802" w="12557">
                <a:moveTo>
                  <a:pt x="12557" y="0"/>
                </a:moveTo>
                <a:cubicBezTo>
                  <a:pt x="7728" y="6146"/>
                  <a:pt x="3495" y="12811"/>
                  <a:pt x="0" y="1980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7" name="Shape 237"/>
          <p:cNvSpPr/>
          <p:nvPr/>
        </p:nvSpPr>
        <p:spPr>
          <a:xfrm>
            <a:off x="1943285" y="3111861"/>
            <a:ext cx="22682" cy="148861"/>
          </a:xfrm>
          <a:custGeom>
            <a:pathLst>
              <a:path extrusionOk="0" h="15454" w="3864">
                <a:moveTo>
                  <a:pt x="3864" y="0"/>
                </a:moveTo>
                <a:cubicBezTo>
                  <a:pt x="2405" y="5105"/>
                  <a:pt x="2376" y="10705"/>
                  <a:pt x="0" y="1545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8" name="Shape 238"/>
          <p:cNvSpPr/>
          <p:nvPr/>
        </p:nvSpPr>
        <p:spPr>
          <a:xfrm>
            <a:off x="1918213" y="3237475"/>
            <a:ext cx="42088" cy="79083"/>
          </a:xfrm>
          <a:custGeom>
            <a:pathLst>
              <a:path extrusionOk="0" h="8210" w="7170">
                <a:moveTo>
                  <a:pt x="891" y="0"/>
                </a:moveTo>
                <a:cubicBezTo>
                  <a:pt x="-2190" y="1540"/>
                  <a:pt x="3724" y="8210"/>
                  <a:pt x="7170" y="821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9" name="Shape 239"/>
          <p:cNvSpPr/>
          <p:nvPr/>
        </p:nvSpPr>
        <p:spPr>
          <a:xfrm>
            <a:off x="1883763" y="3274687"/>
            <a:ext cx="39687" cy="65135"/>
          </a:xfrm>
          <a:custGeom>
            <a:pathLst>
              <a:path extrusionOk="0" h="6762" w="6761">
                <a:moveTo>
                  <a:pt x="6761" y="0"/>
                </a:moveTo>
                <a:cubicBezTo>
                  <a:pt x="4027" y="1639"/>
                  <a:pt x="2253" y="4508"/>
                  <a:pt x="0" y="676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0" name="Shape 240"/>
          <p:cNvSpPr/>
          <p:nvPr/>
        </p:nvSpPr>
        <p:spPr>
          <a:xfrm>
            <a:off x="1900765" y="3288645"/>
            <a:ext cx="36858" cy="83735"/>
          </a:xfrm>
          <a:custGeom>
            <a:pathLst>
              <a:path extrusionOk="0" h="8693" w="6279">
                <a:moveTo>
                  <a:pt x="6279" y="0"/>
                </a:moveTo>
                <a:cubicBezTo>
                  <a:pt x="4951" y="3318"/>
                  <a:pt x="1599" y="5496"/>
                  <a:pt x="0" y="869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1" name="Shape 241"/>
          <p:cNvSpPr/>
          <p:nvPr/>
        </p:nvSpPr>
        <p:spPr>
          <a:xfrm>
            <a:off x="1929111" y="3311908"/>
            <a:ext cx="19846" cy="74430"/>
          </a:xfrm>
          <a:custGeom>
            <a:pathLst>
              <a:path extrusionOk="0" h="7727" w="3381">
                <a:moveTo>
                  <a:pt x="3381" y="0"/>
                </a:moveTo>
                <a:cubicBezTo>
                  <a:pt x="3381" y="2811"/>
                  <a:pt x="1257" y="5212"/>
                  <a:pt x="0" y="772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2" name="Shape 242"/>
          <p:cNvSpPr/>
          <p:nvPr/>
        </p:nvSpPr>
        <p:spPr>
          <a:xfrm>
            <a:off x="1863921" y="3260729"/>
            <a:ext cx="59534" cy="111650"/>
          </a:xfrm>
          <a:custGeom>
            <a:pathLst>
              <a:path extrusionOk="0" h="11591" w="10142">
                <a:moveTo>
                  <a:pt x="10142" y="0"/>
                </a:moveTo>
                <a:cubicBezTo>
                  <a:pt x="5550" y="2295"/>
                  <a:pt x="0" y="6457"/>
                  <a:pt x="0" y="11591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3" name="Shape 243"/>
          <p:cNvSpPr/>
          <p:nvPr/>
        </p:nvSpPr>
        <p:spPr>
          <a:xfrm>
            <a:off x="1880929" y="3288645"/>
            <a:ext cx="53863" cy="106998"/>
          </a:xfrm>
          <a:custGeom>
            <a:pathLst>
              <a:path extrusionOk="0" h="11108" w="9176">
                <a:moveTo>
                  <a:pt x="9176" y="0"/>
                </a:moveTo>
                <a:cubicBezTo>
                  <a:pt x="5780" y="3395"/>
                  <a:pt x="4295" y="8960"/>
                  <a:pt x="0" y="1110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4" name="Shape 244"/>
          <p:cNvSpPr/>
          <p:nvPr/>
        </p:nvSpPr>
        <p:spPr>
          <a:xfrm>
            <a:off x="1909269" y="3307256"/>
            <a:ext cx="36858" cy="102345"/>
          </a:xfrm>
          <a:custGeom>
            <a:pathLst>
              <a:path extrusionOk="0" h="10625" w="6279">
                <a:moveTo>
                  <a:pt x="6279" y="0"/>
                </a:moveTo>
                <a:cubicBezTo>
                  <a:pt x="5281" y="3991"/>
                  <a:pt x="0" y="6511"/>
                  <a:pt x="0" y="10625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900" y="1000075"/>
            <a:ext cx="8520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2 problems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generate bitcoin without a third party (bank)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prevent double spend attack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142793" y="2995138"/>
            <a:ext cx="301299" cy="337127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2" name="Shape 252"/>
          <p:cNvSpPr/>
          <p:nvPr/>
        </p:nvSpPr>
        <p:spPr>
          <a:xfrm>
            <a:off x="4307880" y="3314652"/>
            <a:ext cx="30029" cy="839980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3" name="Shape 253"/>
          <p:cNvSpPr/>
          <p:nvPr/>
        </p:nvSpPr>
        <p:spPr>
          <a:xfrm>
            <a:off x="4112828" y="4152243"/>
            <a:ext cx="225200" cy="457418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4" name="Shape 254"/>
          <p:cNvSpPr/>
          <p:nvPr/>
        </p:nvSpPr>
        <p:spPr>
          <a:xfrm>
            <a:off x="4375446" y="4163003"/>
            <a:ext cx="127607" cy="432466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5" name="Shape 255"/>
          <p:cNvSpPr/>
          <p:nvPr/>
        </p:nvSpPr>
        <p:spPr>
          <a:xfrm>
            <a:off x="4067675" y="3522580"/>
            <a:ext cx="277736" cy="166329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6" name="Shape 256"/>
          <p:cNvSpPr/>
          <p:nvPr/>
        </p:nvSpPr>
        <p:spPr>
          <a:xfrm>
            <a:off x="4352924" y="3530898"/>
            <a:ext cx="277736" cy="158012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7" name="Shape 257"/>
          <p:cNvSpPr/>
          <p:nvPr/>
        </p:nvSpPr>
        <p:spPr>
          <a:xfrm>
            <a:off x="4247836" y="3223172"/>
            <a:ext cx="112593" cy="29002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58" name="Shape 258"/>
          <p:cNvSpPr/>
          <p:nvPr/>
        </p:nvSpPr>
        <p:spPr>
          <a:xfrm>
            <a:off x="4232323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4324405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4439507" y="3130571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439507" y="3079560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393466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4393466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4347425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4301384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255343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4439507" y="3181583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209302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163261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117220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117220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4079351" y="2496425"/>
            <a:ext cx="719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7047890" y="3050467"/>
            <a:ext cx="272219" cy="418288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4" name="Shape 274"/>
          <p:cNvSpPr/>
          <p:nvPr/>
        </p:nvSpPr>
        <p:spPr>
          <a:xfrm>
            <a:off x="7181060" y="3487353"/>
            <a:ext cx="6169" cy="763928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5" name="Shape 275"/>
          <p:cNvSpPr/>
          <p:nvPr/>
        </p:nvSpPr>
        <p:spPr>
          <a:xfrm>
            <a:off x="7051516" y="4260239"/>
            <a:ext cx="135706" cy="296594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6" name="Shape 276"/>
          <p:cNvSpPr/>
          <p:nvPr/>
        </p:nvSpPr>
        <p:spPr>
          <a:xfrm>
            <a:off x="7211906" y="4251251"/>
            <a:ext cx="98692" cy="305582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7" name="Shape 277"/>
          <p:cNvSpPr/>
          <p:nvPr/>
        </p:nvSpPr>
        <p:spPr>
          <a:xfrm>
            <a:off x="7014500" y="3604178"/>
            <a:ext cx="178889" cy="197723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8" name="Shape 278"/>
          <p:cNvSpPr/>
          <p:nvPr/>
        </p:nvSpPr>
        <p:spPr>
          <a:xfrm>
            <a:off x="7187229" y="3568226"/>
            <a:ext cx="222060" cy="215700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79" name="Shape 279"/>
          <p:cNvSpPr/>
          <p:nvPr/>
        </p:nvSpPr>
        <p:spPr>
          <a:xfrm>
            <a:off x="7131705" y="3316601"/>
            <a:ext cx="86366" cy="4315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0" name="Shape 280"/>
          <p:cNvSpPr/>
          <p:nvPr/>
        </p:nvSpPr>
        <p:spPr>
          <a:xfrm>
            <a:off x="7110329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7223835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7016114" y="2621722"/>
            <a:ext cx="591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2279506" y="3542951"/>
            <a:ext cx="425067" cy="343607"/>
          </a:xfrm>
          <a:custGeom>
            <a:pathLst>
              <a:path extrusionOk="0" h="44208" w="38174">
                <a:moveTo>
                  <a:pt x="38174" y="11244"/>
                </a:moveTo>
                <a:cubicBezTo>
                  <a:pt x="38174" y="2028"/>
                  <a:pt x="19762" y="-3042"/>
                  <a:pt x="12094" y="2068"/>
                </a:cubicBezTo>
                <a:cubicBezTo>
                  <a:pt x="3028" y="8109"/>
                  <a:pt x="-2822" y="22963"/>
                  <a:pt x="1469" y="32977"/>
                </a:cubicBezTo>
                <a:cubicBezTo>
                  <a:pt x="5039" y="41308"/>
                  <a:pt x="19814" y="47591"/>
                  <a:pt x="27066" y="42153"/>
                </a:cubicBezTo>
                <a:cubicBezTo>
                  <a:pt x="36189" y="35310"/>
                  <a:pt x="38174" y="21198"/>
                  <a:pt x="38174" y="979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4" name="Shape 284"/>
          <p:cNvSpPr/>
          <p:nvPr/>
        </p:nvSpPr>
        <p:spPr>
          <a:xfrm>
            <a:off x="2392664" y="3686656"/>
            <a:ext cx="161335" cy="3754"/>
          </a:xfrm>
          <a:custGeom>
            <a:pathLst>
              <a:path extrusionOk="0" h="483" w="14489">
                <a:moveTo>
                  <a:pt x="0" y="483"/>
                </a:moveTo>
                <a:cubicBezTo>
                  <a:pt x="4832" y="483"/>
                  <a:pt x="9656" y="0"/>
                  <a:pt x="14489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5" name="Shape 285"/>
          <p:cNvSpPr/>
          <p:nvPr/>
        </p:nvSpPr>
        <p:spPr>
          <a:xfrm>
            <a:off x="2347907" y="3739578"/>
            <a:ext cx="67289" cy="88474"/>
          </a:xfrm>
          <a:custGeom>
            <a:pathLst>
              <a:path extrusionOk="0" h="11383" w="6043">
                <a:moveTo>
                  <a:pt x="1121" y="2367"/>
                </a:moveTo>
                <a:cubicBezTo>
                  <a:pt x="1121" y="4299"/>
                  <a:pt x="1121" y="6231"/>
                  <a:pt x="1121" y="8163"/>
                </a:cubicBezTo>
                <a:cubicBezTo>
                  <a:pt x="1121" y="8675"/>
                  <a:pt x="1121" y="11090"/>
                  <a:pt x="1121" y="10578"/>
                </a:cubicBezTo>
                <a:cubicBezTo>
                  <a:pt x="1121" y="7197"/>
                  <a:pt x="-1270" y="2825"/>
                  <a:pt x="1121" y="436"/>
                </a:cubicBezTo>
                <a:cubicBezTo>
                  <a:pt x="2394" y="-836"/>
                  <a:pt x="5598" y="1085"/>
                  <a:pt x="5951" y="2850"/>
                </a:cubicBezTo>
                <a:cubicBezTo>
                  <a:pt x="6319" y="4691"/>
                  <a:pt x="1121" y="3870"/>
                  <a:pt x="1121" y="5748"/>
                </a:cubicBezTo>
                <a:cubicBezTo>
                  <a:pt x="1121" y="7489"/>
                  <a:pt x="4689" y="7088"/>
                  <a:pt x="5468" y="8646"/>
                </a:cubicBezTo>
                <a:cubicBezTo>
                  <a:pt x="6112" y="9934"/>
                  <a:pt x="2248" y="11866"/>
                  <a:pt x="1604" y="10578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6" name="Shape 286"/>
          <p:cNvSpPr/>
          <p:nvPr/>
        </p:nvSpPr>
        <p:spPr>
          <a:xfrm>
            <a:off x="2435693" y="3739217"/>
            <a:ext cx="107553" cy="3754"/>
          </a:xfrm>
          <a:custGeom>
            <a:pathLst>
              <a:path extrusionOk="0" h="483" w="9659">
                <a:moveTo>
                  <a:pt x="0" y="0"/>
                </a:moveTo>
                <a:cubicBezTo>
                  <a:pt x="3223" y="0"/>
                  <a:pt x="6435" y="483"/>
                  <a:pt x="9659" y="483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7" name="Shape 287"/>
          <p:cNvSpPr/>
          <p:nvPr/>
        </p:nvSpPr>
        <p:spPr>
          <a:xfrm>
            <a:off x="2478721" y="3746717"/>
            <a:ext cx="12482" cy="82591"/>
          </a:xfrm>
          <a:custGeom>
            <a:pathLst>
              <a:path extrusionOk="0" h="10626" w="1121">
                <a:moveTo>
                  <a:pt x="965" y="0"/>
                </a:moveTo>
                <a:cubicBezTo>
                  <a:pt x="965" y="3556"/>
                  <a:pt x="1587" y="7443"/>
                  <a:pt x="0" y="10626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8" name="Shape 288"/>
          <p:cNvSpPr/>
          <p:nvPr/>
        </p:nvSpPr>
        <p:spPr>
          <a:xfrm>
            <a:off x="2536378" y="3750472"/>
            <a:ext cx="98289" cy="90091"/>
          </a:xfrm>
          <a:custGeom>
            <a:pathLst>
              <a:path extrusionOk="0" h="11591" w="8827">
                <a:moveTo>
                  <a:pt x="8827" y="0"/>
                </a:moveTo>
                <a:cubicBezTo>
                  <a:pt x="5430" y="0"/>
                  <a:pt x="800" y="1982"/>
                  <a:pt x="134" y="5313"/>
                </a:cubicBezTo>
                <a:cubicBezTo>
                  <a:pt x="-403" y="8001"/>
                  <a:pt x="2705" y="11591"/>
                  <a:pt x="5447" y="11591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89" name="Shape 289"/>
          <p:cNvSpPr/>
          <p:nvPr/>
        </p:nvSpPr>
        <p:spPr>
          <a:xfrm>
            <a:off x="2478721" y="3596560"/>
            <a:ext cx="5367" cy="90091"/>
          </a:xfrm>
          <a:custGeom>
            <a:pathLst>
              <a:path extrusionOk="0" h="11591" w="482">
                <a:moveTo>
                  <a:pt x="0" y="11591"/>
                </a:moveTo>
                <a:cubicBezTo>
                  <a:pt x="0" y="7723"/>
                  <a:pt x="482" y="3867"/>
                  <a:pt x="482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0" name="Shape 290"/>
          <p:cNvSpPr/>
          <p:nvPr/>
        </p:nvSpPr>
        <p:spPr>
          <a:xfrm>
            <a:off x="2430314" y="3607823"/>
            <a:ext cx="53771" cy="15016"/>
          </a:xfrm>
          <a:custGeom>
            <a:pathLst>
              <a:path extrusionOk="0" h="1932" w="4829">
                <a:moveTo>
                  <a:pt x="0" y="0"/>
                </a:moveTo>
                <a:cubicBezTo>
                  <a:pt x="961" y="1442"/>
                  <a:pt x="3095" y="1932"/>
                  <a:pt x="4829" y="1932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1" name="Shape 291"/>
          <p:cNvSpPr txBox="1"/>
          <p:nvPr/>
        </p:nvSpPr>
        <p:spPr>
          <a:xfrm>
            <a:off x="1564749" y="2344025"/>
            <a:ext cx="985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Mallory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1914555" y="2949100"/>
            <a:ext cx="246188" cy="426402"/>
          </a:xfrm>
          <a:custGeom>
            <a:pathLst>
              <a:path extrusionOk="0" h="44267" w="41940">
                <a:moveTo>
                  <a:pt x="40151" y="15683"/>
                </a:moveTo>
                <a:cubicBezTo>
                  <a:pt x="39303" y="11447"/>
                  <a:pt x="37869" y="6603"/>
                  <a:pt x="34355" y="4092"/>
                </a:cubicBezTo>
                <a:cubicBezTo>
                  <a:pt x="27280" y="-962"/>
                  <a:pt x="15350" y="-1444"/>
                  <a:pt x="8276" y="3609"/>
                </a:cubicBezTo>
                <a:cubicBezTo>
                  <a:pt x="1186" y="8673"/>
                  <a:pt x="-1724" y="20457"/>
                  <a:pt x="1031" y="28723"/>
                </a:cubicBezTo>
                <a:cubicBezTo>
                  <a:pt x="4332" y="38626"/>
                  <a:pt x="19979" y="47908"/>
                  <a:pt x="29043" y="42729"/>
                </a:cubicBezTo>
                <a:cubicBezTo>
                  <a:pt x="37430" y="37936"/>
                  <a:pt x="44954" y="24806"/>
                  <a:pt x="40634" y="1616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3" name="Shape 293"/>
          <p:cNvSpPr/>
          <p:nvPr/>
        </p:nvSpPr>
        <p:spPr>
          <a:xfrm>
            <a:off x="1980128" y="3221137"/>
            <a:ext cx="133243" cy="4652"/>
          </a:xfrm>
          <a:custGeom>
            <a:pathLst>
              <a:path extrusionOk="0" h="483" w="22699">
                <a:moveTo>
                  <a:pt x="0" y="0"/>
                </a:moveTo>
                <a:cubicBezTo>
                  <a:pt x="7568" y="0"/>
                  <a:pt x="15130" y="483"/>
                  <a:pt x="22699" y="48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4" name="Shape 294"/>
          <p:cNvSpPr/>
          <p:nvPr/>
        </p:nvSpPr>
        <p:spPr>
          <a:xfrm>
            <a:off x="1999150" y="3076913"/>
            <a:ext cx="18714" cy="29736"/>
          </a:xfrm>
          <a:custGeom>
            <a:pathLst>
              <a:path extrusionOk="0" h="3087" w="3188">
                <a:moveTo>
                  <a:pt x="3188" y="483"/>
                </a:moveTo>
                <a:cubicBezTo>
                  <a:pt x="1930" y="483"/>
                  <a:pt x="-756" y="2200"/>
                  <a:pt x="290" y="2898"/>
                </a:cubicBezTo>
                <a:cubicBezTo>
                  <a:pt x="1426" y="3655"/>
                  <a:pt x="3188" y="1366"/>
                  <a:pt x="3188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5" name="Shape 295"/>
          <p:cNvSpPr/>
          <p:nvPr/>
        </p:nvSpPr>
        <p:spPr>
          <a:xfrm>
            <a:off x="2074646" y="3083766"/>
            <a:ext cx="21003" cy="34504"/>
          </a:xfrm>
          <a:custGeom>
            <a:pathLst>
              <a:path extrusionOk="0" h="3582" w="3578">
                <a:moveTo>
                  <a:pt x="2731" y="255"/>
                </a:moveTo>
                <a:cubicBezTo>
                  <a:pt x="1712" y="-254"/>
                  <a:pt x="-315" y="1722"/>
                  <a:pt x="316" y="2670"/>
                </a:cubicBezTo>
                <a:cubicBezTo>
                  <a:pt x="859" y="3484"/>
                  <a:pt x="2521" y="3845"/>
                  <a:pt x="3214" y="3153"/>
                </a:cubicBezTo>
                <a:cubicBezTo>
                  <a:pt x="3942" y="2424"/>
                  <a:pt x="2312" y="738"/>
                  <a:pt x="1282" y="73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6" name="Shape 296"/>
          <p:cNvSpPr/>
          <p:nvPr/>
        </p:nvSpPr>
        <p:spPr>
          <a:xfrm>
            <a:off x="1803808" y="2896585"/>
            <a:ext cx="461042" cy="315233"/>
          </a:xfrm>
          <a:custGeom>
            <a:pathLst>
              <a:path extrusionOk="0" h="32726" w="78542">
                <a:moveTo>
                  <a:pt x="20385" y="32726"/>
                </a:moveTo>
                <a:cubicBezTo>
                  <a:pt x="15015" y="32054"/>
                  <a:pt x="10707" y="27764"/>
                  <a:pt x="6379" y="24516"/>
                </a:cubicBezTo>
                <a:cubicBezTo>
                  <a:pt x="4100" y="22806"/>
                  <a:pt x="-301" y="21539"/>
                  <a:pt x="101" y="18720"/>
                </a:cubicBezTo>
                <a:cubicBezTo>
                  <a:pt x="1180" y="11162"/>
                  <a:pt x="9552" y="4922"/>
                  <a:pt x="17005" y="3266"/>
                </a:cubicBezTo>
                <a:cubicBezTo>
                  <a:pt x="36497" y="-1066"/>
                  <a:pt x="62288" y="-3126"/>
                  <a:pt x="76408" y="10993"/>
                </a:cubicBezTo>
                <a:cubicBezTo>
                  <a:pt x="79253" y="13838"/>
                  <a:pt x="79253" y="20221"/>
                  <a:pt x="76408" y="23067"/>
                </a:cubicBezTo>
                <a:cubicBezTo>
                  <a:pt x="72700" y="26774"/>
                  <a:pt x="66680" y="27896"/>
                  <a:pt x="61437" y="2789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7" name="Shape 297"/>
          <p:cNvSpPr/>
          <p:nvPr/>
        </p:nvSpPr>
        <p:spPr>
          <a:xfrm>
            <a:off x="1960292" y="2786075"/>
            <a:ext cx="158754" cy="123354"/>
          </a:xfrm>
          <a:custGeom>
            <a:pathLst>
              <a:path extrusionOk="0" h="12806" w="27045">
                <a:moveTo>
                  <a:pt x="0" y="12806"/>
                </a:moveTo>
                <a:cubicBezTo>
                  <a:pt x="2028" y="8748"/>
                  <a:pt x="2503" y="3248"/>
                  <a:pt x="6278" y="732"/>
                </a:cubicBezTo>
                <a:cubicBezTo>
                  <a:pt x="10087" y="-1807"/>
                  <a:pt x="15358" y="4257"/>
                  <a:pt x="19801" y="3147"/>
                </a:cubicBezTo>
                <a:cubicBezTo>
                  <a:pt x="21409" y="2744"/>
                  <a:pt x="23228" y="-647"/>
                  <a:pt x="24148" y="732"/>
                </a:cubicBezTo>
                <a:cubicBezTo>
                  <a:pt x="26270" y="3915"/>
                  <a:pt x="25333" y="8417"/>
                  <a:pt x="27045" y="1184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8" name="Shape 298"/>
          <p:cNvSpPr/>
          <p:nvPr/>
        </p:nvSpPr>
        <p:spPr>
          <a:xfrm>
            <a:off x="1767550" y="3479396"/>
            <a:ext cx="269321" cy="79083"/>
          </a:xfrm>
          <a:custGeom>
            <a:pathLst>
              <a:path extrusionOk="0" h="8210" w="45881">
                <a:moveTo>
                  <a:pt x="45881" y="8210"/>
                </a:moveTo>
                <a:cubicBezTo>
                  <a:pt x="34040" y="8210"/>
                  <a:pt x="22040" y="7011"/>
                  <a:pt x="10626" y="3863"/>
                </a:cubicBezTo>
                <a:cubicBezTo>
                  <a:pt x="6992" y="2860"/>
                  <a:pt x="3768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99" name="Shape 299"/>
          <p:cNvSpPr/>
          <p:nvPr/>
        </p:nvSpPr>
        <p:spPr>
          <a:xfrm>
            <a:off x="2039650" y="3558482"/>
            <a:ext cx="240975" cy="167471"/>
          </a:xfrm>
          <a:custGeom>
            <a:pathLst>
              <a:path extrusionOk="0" h="17386" w="41052">
                <a:moveTo>
                  <a:pt x="0" y="0"/>
                </a:moveTo>
                <a:cubicBezTo>
                  <a:pt x="14842" y="742"/>
                  <a:pt x="28687" y="9142"/>
                  <a:pt x="41052" y="1738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0" name="Shape 300"/>
          <p:cNvSpPr/>
          <p:nvPr/>
        </p:nvSpPr>
        <p:spPr>
          <a:xfrm>
            <a:off x="1864615" y="4177234"/>
            <a:ext cx="172238" cy="446601"/>
          </a:xfrm>
          <a:custGeom>
            <a:pathLst>
              <a:path extrusionOk="0" h="46364" w="29342">
                <a:moveTo>
                  <a:pt x="29342" y="0"/>
                </a:moveTo>
                <a:cubicBezTo>
                  <a:pt x="15908" y="11941"/>
                  <a:pt x="-6223" y="30288"/>
                  <a:pt x="1814" y="4636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1" name="Shape 301"/>
          <p:cNvSpPr/>
          <p:nvPr/>
        </p:nvSpPr>
        <p:spPr>
          <a:xfrm>
            <a:off x="2033981" y="4172581"/>
            <a:ext cx="191650" cy="451254"/>
          </a:xfrm>
          <a:custGeom>
            <a:pathLst>
              <a:path extrusionOk="0" h="46847" w="32649">
                <a:moveTo>
                  <a:pt x="0" y="0"/>
                </a:moveTo>
                <a:cubicBezTo>
                  <a:pt x="13295" y="2492"/>
                  <a:pt x="28316" y="12063"/>
                  <a:pt x="31876" y="25114"/>
                </a:cubicBezTo>
                <a:cubicBezTo>
                  <a:pt x="33782" y="32104"/>
                  <a:pt x="31393" y="39600"/>
                  <a:pt x="31393" y="4684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2" name="Shape 302"/>
          <p:cNvSpPr/>
          <p:nvPr/>
        </p:nvSpPr>
        <p:spPr>
          <a:xfrm>
            <a:off x="2036815" y="3386342"/>
            <a:ext cx="2835" cy="790857"/>
          </a:xfrm>
          <a:custGeom>
            <a:pathLst>
              <a:path extrusionOk="0" h="82103" w="483">
                <a:moveTo>
                  <a:pt x="0" y="82103"/>
                </a:moveTo>
                <a:cubicBezTo>
                  <a:pt x="0" y="54734"/>
                  <a:pt x="483" y="27368"/>
                  <a:pt x="483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3" name="Shape 303"/>
          <p:cNvSpPr/>
          <p:nvPr/>
        </p:nvSpPr>
        <p:spPr>
          <a:xfrm>
            <a:off x="1923442" y="2958332"/>
            <a:ext cx="102062" cy="251216"/>
          </a:xfrm>
          <a:custGeom>
            <a:pathLst>
              <a:path extrusionOk="0" h="26080" w="17387">
                <a:moveTo>
                  <a:pt x="17387" y="0"/>
                </a:moveTo>
                <a:cubicBezTo>
                  <a:pt x="8041" y="4672"/>
                  <a:pt x="7387" y="18692"/>
                  <a:pt x="0" y="2608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4" name="Shape 304"/>
          <p:cNvSpPr/>
          <p:nvPr/>
        </p:nvSpPr>
        <p:spPr>
          <a:xfrm>
            <a:off x="1923442" y="2958332"/>
            <a:ext cx="73710" cy="190743"/>
          </a:xfrm>
          <a:custGeom>
            <a:pathLst>
              <a:path extrusionOk="0" h="19802" w="12557">
                <a:moveTo>
                  <a:pt x="12557" y="0"/>
                </a:moveTo>
                <a:cubicBezTo>
                  <a:pt x="7728" y="6146"/>
                  <a:pt x="3495" y="12811"/>
                  <a:pt x="0" y="1980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5" name="Shape 305"/>
          <p:cNvSpPr/>
          <p:nvPr/>
        </p:nvSpPr>
        <p:spPr>
          <a:xfrm>
            <a:off x="1943285" y="3111861"/>
            <a:ext cx="22682" cy="148861"/>
          </a:xfrm>
          <a:custGeom>
            <a:pathLst>
              <a:path extrusionOk="0" h="15454" w="3864">
                <a:moveTo>
                  <a:pt x="3864" y="0"/>
                </a:moveTo>
                <a:cubicBezTo>
                  <a:pt x="2405" y="5105"/>
                  <a:pt x="2376" y="10705"/>
                  <a:pt x="0" y="1545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6" name="Shape 306"/>
          <p:cNvSpPr/>
          <p:nvPr/>
        </p:nvSpPr>
        <p:spPr>
          <a:xfrm>
            <a:off x="1918213" y="3237475"/>
            <a:ext cx="42088" cy="79083"/>
          </a:xfrm>
          <a:custGeom>
            <a:pathLst>
              <a:path extrusionOk="0" h="8210" w="7170">
                <a:moveTo>
                  <a:pt x="891" y="0"/>
                </a:moveTo>
                <a:cubicBezTo>
                  <a:pt x="-2190" y="1540"/>
                  <a:pt x="3724" y="8210"/>
                  <a:pt x="7170" y="821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7" name="Shape 307"/>
          <p:cNvSpPr/>
          <p:nvPr/>
        </p:nvSpPr>
        <p:spPr>
          <a:xfrm>
            <a:off x="1883763" y="3274687"/>
            <a:ext cx="39687" cy="65135"/>
          </a:xfrm>
          <a:custGeom>
            <a:pathLst>
              <a:path extrusionOk="0" h="6762" w="6761">
                <a:moveTo>
                  <a:pt x="6761" y="0"/>
                </a:moveTo>
                <a:cubicBezTo>
                  <a:pt x="4027" y="1639"/>
                  <a:pt x="2253" y="4508"/>
                  <a:pt x="0" y="676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8" name="Shape 308"/>
          <p:cNvSpPr/>
          <p:nvPr/>
        </p:nvSpPr>
        <p:spPr>
          <a:xfrm>
            <a:off x="1900765" y="3288645"/>
            <a:ext cx="36858" cy="83735"/>
          </a:xfrm>
          <a:custGeom>
            <a:pathLst>
              <a:path extrusionOk="0" h="8693" w="6279">
                <a:moveTo>
                  <a:pt x="6279" y="0"/>
                </a:moveTo>
                <a:cubicBezTo>
                  <a:pt x="4951" y="3318"/>
                  <a:pt x="1599" y="5496"/>
                  <a:pt x="0" y="869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09" name="Shape 309"/>
          <p:cNvSpPr/>
          <p:nvPr/>
        </p:nvSpPr>
        <p:spPr>
          <a:xfrm>
            <a:off x="1929111" y="3311908"/>
            <a:ext cx="19846" cy="74430"/>
          </a:xfrm>
          <a:custGeom>
            <a:pathLst>
              <a:path extrusionOk="0" h="7727" w="3381">
                <a:moveTo>
                  <a:pt x="3381" y="0"/>
                </a:moveTo>
                <a:cubicBezTo>
                  <a:pt x="3381" y="2811"/>
                  <a:pt x="1257" y="5212"/>
                  <a:pt x="0" y="772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10" name="Shape 310"/>
          <p:cNvSpPr/>
          <p:nvPr/>
        </p:nvSpPr>
        <p:spPr>
          <a:xfrm>
            <a:off x="1863921" y="3260729"/>
            <a:ext cx="59534" cy="111650"/>
          </a:xfrm>
          <a:custGeom>
            <a:pathLst>
              <a:path extrusionOk="0" h="11591" w="10142">
                <a:moveTo>
                  <a:pt x="10142" y="0"/>
                </a:moveTo>
                <a:cubicBezTo>
                  <a:pt x="5550" y="2295"/>
                  <a:pt x="0" y="6457"/>
                  <a:pt x="0" y="11591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11" name="Shape 311"/>
          <p:cNvSpPr/>
          <p:nvPr/>
        </p:nvSpPr>
        <p:spPr>
          <a:xfrm>
            <a:off x="1880929" y="3288645"/>
            <a:ext cx="53863" cy="106998"/>
          </a:xfrm>
          <a:custGeom>
            <a:pathLst>
              <a:path extrusionOk="0" h="11108" w="9176">
                <a:moveTo>
                  <a:pt x="9176" y="0"/>
                </a:moveTo>
                <a:cubicBezTo>
                  <a:pt x="5780" y="3395"/>
                  <a:pt x="4295" y="8960"/>
                  <a:pt x="0" y="1110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12" name="Shape 312"/>
          <p:cNvSpPr/>
          <p:nvPr/>
        </p:nvSpPr>
        <p:spPr>
          <a:xfrm>
            <a:off x="1909269" y="3307256"/>
            <a:ext cx="36858" cy="102345"/>
          </a:xfrm>
          <a:custGeom>
            <a:pathLst>
              <a:path extrusionOk="0" h="10625" w="6279">
                <a:moveTo>
                  <a:pt x="6279" y="0"/>
                </a:moveTo>
                <a:cubicBezTo>
                  <a:pt x="5281" y="3991"/>
                  <a:pt x="0" y="6511"/>
                  <a:pt x="0" y="10625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900" y="1000075"/>
            <a:ext cx="8520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2 problems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generate bitcoin without a third party (bank)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prevent double spend attack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900" y="1000075"/>
            <a:ext cx="8520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2 problems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generate bitcoin without a third party (bank)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prevent double spend attack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142793" y="2995138"/>
            <a:ext cx="301299" cy="337127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1" name="Shape 321"/>
          <p:cNvSpPr/>
          <p:nvPr/>
        </p:nvSpPr>
        <p:spPr>
          <a:xfrm>
            <a:off x="4307880" y="3314652"/>
            <a:ext cx="30029" cy="839980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2" name="Shape 322"/>
          <p:cNvSpPr/>
          <p:nvPr/>
        </p:nvSpPr>
        <p:spPr>
          <a:xfrm>
            <a:off x="4112828" y="4152243"/>
            <a:ext cx="225200" cy="457418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3" name="Shape 323"/>
          <p:cNvSpPr/>
          <p:nvPr/>
        </p:nvSpPr>
        <p:spPr>
          <a:xfrm>
            <a:off x="4375446" y="4163003"/>
            <a:ext cx="127607" cy="432466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4" name="Shape 324"/>
          <p:cNvSpPr/>
          <p:nvPr/>
        </p:nvSpPr>
        <p:spPr>
          <a:xfrm>
            <a:off x="4067675" y="3522580"/>
            <a:ext cx="277736" cy="166329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5" name="Shape 325"/>
          <p:cNvSpPr/>
          <p:nvPr/>
        </p:nvSpPr>
        <p:spPr>
          <a:xfrm>
            <a:off x="4352924" y="3530898"/>
            <a:ext cx="277736" cy="158012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6" name="Shape 326"/>
          <p:cNvSpPr/>
          <p:nvPr/>
        </p:nvSpPr>
        <p:spPr>
          <a:xfrm>
            <a:off x="4247836" y="3223172"/>
            <a:ext cx="112593" cy="29002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27" name="Shape 327"/>
          <p:cNvSpPr/>
          <p:nvPr/>
        </p:nvSpPr>
        <p:spPr>
          <a:xfrm>
            <a:off x="4232323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4324405" y="3119475"/>
            <a:ext cx="30000" cy="28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4439507" y="3130571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4439507" y="3079560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393466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393466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4347425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4301384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255343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4439507" y="3181583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209302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163261" y="2926525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4117220" y="2977537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4117220" y="3028548"/>
            <a:ext cx="69000" cy="666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4079351" y="2496425"/>
            <a:ext cx="719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7047890" y="3050467"/>
            <a:ext cx="272219" cy="418288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3" name="Shape 343"/>
          <p:cNvSpPr/>
          <p:nvPr/>
        </p:nvSpPr>
        <p:spPr>
          <a:xfrm>
            <a:off x="7181060" y="3487353"/>
            <a:ext cx="6169" cy="763928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4" name="Shape 344"/>
          <p:cNvSpPr/>
          <p:nvPr/>
        </p:nvSpPr>
        <p:spPr>
          <a:xfrm>
            <a:off x="7051516" y="4260239"/>
            <a:ext cx="135706" cy="296594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5" name="Shape 345"/>
          <p:cNvSpPr/>
          <p:nvPr/>
        </p:nvSpPr>
        <p:spPr>
          <a:xfrm>
            <a:off x="7211906" y="4251251"/>
            <a:ext cx="98692" cy="305582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6" name="Shape 346"/>
          <p:cNvSpPr/>
          <p:nvPr/>
        </p:nvSpPr>
        <p:spPr>
          <a:xfrm>
            <a:off x="7014500" y="3604178"/>
            <a:ext cx="178889" cy="197723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7" name="Shape 347"/>
          <p:cNvSpPr/>
          <p:nvPr/>
        </p:nvSpPr>
        <p:spPr>
          <a:xfrm>
            <a:off x="7187229" y="3568226"/>
            <a:ext cx="222060" cy="215700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8" name="Shape 348"/>
          <p:cNvSpPr/>
          <p:nvPr/>
        </p:nvSpPr>
        <p:spPr>
          <a:xfrm>
            <a:off x="7131705" y="3316601"/>
            <a:ext cx="86366" cy="43151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49" name="Shape 349"/>
          <p:cNvSpPr/>
          <p:nvPr/>
        </p:nvSpPr>
        <p:spPr>
          <a:xfrm>
            <a:off x="7110329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7223835" y="3177587"/>
            <a:ext cx="24600" cy="31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7016114" y="2621722"/>
            <a:ext cx="5916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6622906" y="3314351"/>
            <a:ext cx="425067" cy="343607"/>
          </a:xfrm>
          <a:custGeom>
            <a:pathLst>
              <a:path extrusionOk="0" h="44208" w="38174">
                <a:moveTo>
                  <a:pt x="38174" y="11244"/>
                </a:moveTo>
                <a:cubicBezTo>
                  <a:pt x="38174" y="2028"/>
                  <a:pt x="19762" y="-3042"/>
                  <a:pt x="12094" y="2068"/>
                </a:cubicBezTo>
                <a:cubicBezTo>
                  <a:pt x="3028" y="8109"/>
                  <a:pt x="-2822" y="22963"/>
                  <a:pt x="1469" y="32977"/>
                </a:cubicBezTo>
                <a:cubicBezTo>
                  <a:pt x="5039" y="41308"/>
                  <a:pt x="19814" y="47591"/>
                  <a:pt x="27066" y="42153"/>
                </a:cubicBezTo>
                <a:cubicBezTo>
                  <a:pt x="36189" y="35310"/>
                  <a:pt x="38174" y="21198"/>
                  <a:pt x="38174" y="979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3" name="Shape 353"/>
          <p:cNvSpPr/>
          <p:nvPr/>
        </p:nvSpPr>
        <p:spPr>
          <a:xfrm>
            <a:off x="6736064" y="3458056"/>
            <a:ext cx="161335" cy="3754"/>
          </a:xfrm>
          <a:custGeom>
            <a:pathLst>
              <a:path extrusionOk="0" h="483" w="14489">
                <a:moveTo>
                  <a:pt x="0" y="483"/>
                </a:moveTo>
                <a:cubicBezTo>
                  <a:pt x="4832" y="483"/>
                  <a:pt x="9656" y="0"/>
                  <a:pt x="14489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4" name="Shape 354"/>
          <p:cNvSpPr/>
          <p:nvPr/>
        </p:nvSpPr>
        <p:spPr>
          <a:xfrm>
            <a:off x="6691307" y="3510978"/>
            <a:ext cx="67289" cy="88474"/>
          </a:xfrm>
          <a:custGeom>
            <a:pathLst>
              <a:path extrusionOk="0" h="11383" w="6043">
                <a:moveTo>
                  <a:pt x="1121" y="2367"/>
                </a:moveTo>
                <a:cubicBezTo>
                  <a:pt x="1121" y="4299"/>
                  <a:pt x="1121" y="6231"/>
                  <a:pt x="1121" y="8163"/>
                </a:cubicBezTo>
                <a:cubicBezTo>
                  <a:pt x="1121" y="8675"/>
                  <a:pt x="1121" y="11090"/>
                  <a:pt x="1121" y="10578"/>
                </a:cubicBezTo>
                <a:cubicBezTo>
                  <a:pt x="1121" y="7197"/>
                  <a:pt x="-1270" y="2825"/>
                  <a:pt x="1121" y="436"/>
                </a:cubicBezTo>
                <a:cubicBezTo>
                  <a:pt x="2394" y="-836"/>
                  <a:pt x="5598" y="1085"/>
                  <a:pt x="5951" y="2850"/>
                </a:cubicBezTo>
                <a:cubicBezTo>
                  <a:pt x="6319" y="4691"/>
                  <a:pt x="1121" y="3870"/>
                  <a:pt x="1121" y="5748"/>
                </a:cubicBezTo>
                <a:cubicBezTo>
                  <a:pt x="1121" y="7489"/>
                  <a:pt x="4689" y="7088"/>
                  <a:pt x="5468" y="8646"/>
                </a:cubicBezTo>
                <a:cubicBezTo>
                  <a:pt x="6112" y="9934"/>
                  <a:pt x="2248" y="11866"/>
                  <a:pt x="1604" y="10578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5" name="Shape 355"/>
          <p:cNvSpPr/>
          <p:nvPr/>
        </p:nvSpPr>
        <p:spPr>
          <a:xfrm>
            <a:off x="6779093" y="3510617"/>
            <a:ext cx="107553" cy="3754"/>
          </a:xfrm>
          <a:custGeom>
            <a:pathLst>
              <a:path extrusionOk="0" h="483" w="9659">
                <a:moveTo>
                  <a:pt x="0" y="0"/>
                </a:moveTo>
                <a:cubicBezTo>
                  <a:pt x="3223" y="0"/>
                  <a:pt x="6435" y="483"/>
                  <a:pt x="9659" y="483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6" name="Shape 356"/>
          <p:cNvSpPr/>
          <p:nvPr/>
        </p:nvSpPr>
        <p:spPr>
          <a:xfrm>
            <a:off x="6822121" y="3518117"/>
            <a:ext cx="12482" cy="82591"/>
          </a:xfrm>
          <a:custGeom>
            <a:pathLst>
              <a:path extrusionOk="0" h="10626" w="1121">
                <a:moveTo>
                  <a:pt x="965" y="0"/>
                </a:moveTo>
                <a:cubicBezTo>
                  <a:pt x="965" y="3556"/>
                  <a:pt x="1587" y="7443"/>
                  <a:pt x="0" y="10626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7" name="Shape 357"/>
          <p:cNvSpPr/>
          <p:nvPr/>
        </p:nvSpPr>
        <p:spPr>
          <a:xfrm>
            <a:off x="6879778" y="3521872"/>
            <a:ext cx="98289" cy="90091"/>
          </a:xfrm>
          <a:custGeom>
            <a:pathLst>
              <a:path extrusionOk="0" h="11591" w="8827">
                <a:moveTo>
                  <a:pt x="8827" y="0"/>
                </a:moveTo>
                <a:cubicBezTo>
                  <a:pt x="5430" y="0"/>
                  <a:pt x="800" y="1982"/>
                  <a:pt x="134" y="5313"/>
                </a:cubicBezTo>
                <a:cubicBezTo>
                  <a:pt x="-403" y="8001"/>
                  <a:pt x="2705" y="11591"/>
                  <a:pt x="5447" y="11591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8" name="Shape 358"/>
          <p:cNvSpPr/>
          <p:nvPr/>
        </p:nvSpPr>
        <p:spPr>
          <a:xfrm>
            <a:off x="6822121" y="3367960"/>
            <a:ext cx="5367" cy="90091"/>
          </a:xfrm>
          <a:custGeom>
            <a:pathLst>
              <a:path extrusionOk="0" h="11591" w="482">
                <a:moveTo>
                  <a:pt x="0" y="11591"/>
                </a:moveTo>
                <a:cubicBezTo>
                  <a:pt x="0" y="7723"/>
                  <a:pt x="482" y="3867"/>
                  <a:pt x="482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59" name="Shape 359"/>
          <p:cNvSpPr/>
          <p:nvPr/>
        </p:nvSpPr>
        <p:spPr>
          <a:xfrm>
            <a:off x="6773714" y="3379223"/>
            <a:ext cx="53771" cy="15016"/>
          </a:xfrm>
          <a:custGeom>
            <a:pathLst>
              <a:path extrusionOk="0" h="1932" w="4829">
                <a:moveTo>
                  <a:pt x="0" y="0"/>
                </a:moveTo>
                <a:cubicBezTo>
                  <a:pt x="961" y="1442"/>
                  <a:pt x="3095" y="1932"/>
                  <a:pt x="4829" y="1932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0" name="Shape 360"/>
          <p:cNvSpPr/>
          <p:nvPr/>
        </p:nvSpPr>
        <p:spPr>
          <a:xfrm>
            <a:off x="3238900" y="2184450"/>
            <a:ext cx="817800" cy="763800"/>
          </a:xfrm>
          <a:prstGeom prst="wedgeEllipseCallout">
            <a:avLst>
              <a:gd fmla="val 55261" name="adj1"/>
              <a:gd fmla="val 5142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/>
        </p:nvSpPr>
        <p:spPr>
          <a:xfrm>
            <a:off x="3346500" y="2345775"/>
            <a:ext cx="646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Neat!</a:t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1564749" y="2344025"/>
            <a:ext cx="985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Mallory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1914555" y="2949100"/>
            <a:ext cx="246188" cy="426402"/>
          </a:xfrm>
          <a:custGeom>
            <a:pathLst>
              <a:path extrusionOk="0" h="44267" w="41940">
                <a:moveTo>
                  <a:pt x="40151" y="15683"/>
                </a:moveTo>
                <a:cubicBezTo>
                  <a:pt x="39303" y="11447"/>
                  <a:pt x="37869" y="6603"/>
                  <a:pt x="34355" y="4092"/>
                </a:cubicBezTo>
                <a:cubicBezTo>
                  <a:pt x="27280" y="-962"/>
                  <a:pt x="15350" y="-1444"/>
                  <a:pt x="8276" y="3609"/>
                </a:cubicBezTo>
                <a:cubicBezTo>
                  <a:pt x="1186" y="8673"/>
                  <a:pt x="-1724" y="20457"/>
                  <a:pt x="1031" y="28723"/>
                </a:cubicBezTo>
                <a:cubicBezTo>
                  <a:pt x="4332" y="38626"/>
                  <a:pt x="19979" y="47908"/>
                  <a:pt x="29043" y="42729"/>
                </a:cubicBezTo>
                <a:cubicBezTo>
                  <a:pt x="37430" y="37936"/>
                  <a:pt x="44954" y="24806"/>
                  <a:pt x="40634" y="1616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4" name="Shape 364"/>
          <p:cNvSpPr/>
          <p:nvPr/>
        </p:nvSpPr>
        <p:spPr>
          <a:xfrm>
            <a:off x="1980128" y="3221137"/>
            <a:ext cx="133243" cy="4652"/>
          </a:xfrm>
          <a:custGeom>
            <a:pathLst>
              <a:path extrusionOk="0" h="483" w="22699">
                <a:moveTo>
                  <a:pt x="0" y="0"/>
                </a:moveTo>
                <a:cubicBezTo>
                  <a:pt x="7568" y="0"/>
                  <a:pt x="15130" y="483"/>
                  <a:pt x="22699" y="48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5" name="Shape 365"/>
          <p:cNvSpPr/>
          <p:nvPr/>
        </p:nvSpPr>
        <p:spPr>
          <a:xfrm>
            <a:off x="1999150" y="3076913"/>
            <a:ext cx="18714" cy="29736"/>
          </a:xfrm>
          <a:custGeom>
            <a:pathLst>
              <a:path extrusionOk="0" h="3087" w="3188">
                <a:moveTo>
                  <a:pt x="3188" y="483"/>
                </a:moveTo>
                <a:cubicBezTo>
                  <a:pt x="1930" y="483"/>
                  <a:pt x="-756" y="2200"/>
                  <a:pt x="290" y="2898"/>
                </a:cubicBezTo>
                <a:cubicBezTo>
                  <a:pt x="1426" y="3655"/>
                  <a:pt x="3188" y="1366"/>
                  <a:pt x="3188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6" name="Shape 366"/>
          <p:cNvSpPr/>
          <p:nvPr/>
        </p:nvSpPr>
        <p:spPr>
          <a:xfrm>
            <a:off x="2074646" y="3083766"/>
            <a:ext cx="21003" cy="34504"/>
          </a:xfrm>
          <a:custGeom>
            <a:pathLst>
              <a:path extrusionOk="0" h="3582" w="3578">
                <a:moveTo>
                  <a:pt x="2731" y="255"/>
                </a:moveTo>
                <a:cubicBezTo>
                  <a:pt x="1712" y="-254"/>
                  <a:pt x="-315" y="1722"/>
                  <a:pt x="316" y="2670"/>
                </a:cubicBezTo>
                <a:cubicBezTo>
                  <a:pt x="859" y="3484"/>
                  <a:pt x="2521" y="3845"/>
                  <a:pt x="3214" y="3153"/>
                </a:cubicBezTo>
                <a:cubicBezTo>
                  <a:pt x="3942" y="2424"/>
                  <a:pt x="2312" y="738"/>
                  <a:pt x="1282" y="73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7" name="Shape 367"/>
          <p:cNvSpPr/>
          <p:nvPr/>
        </p:nvSpPr>
        <p:spPr>
          <a:xfrm>
            <a:off x="1803808" y="2896585"/>
            <a:ext cx="461042" cy="315233"/>
          </a:xfrm>
          <a:custGeom>
            <a:pathLst>
              <a:path extrusionOk="0" h="32726" w="78542">
                <a:moveTo>
                  <a:pt x="20385" y="32726"/>
                </a:moveTo>
                <a:cubicBezTo>
                  <a:pt x="15015" y="32054"/>
                  <a:pt x="10707" y="27764"/>
                  <a:pt x="6379" y="24516"/>
                </a:cubicBezTo>
                <a:cubicBezTo>
                  <a:pt x="4100" y="22806"/>
                  <a:pt x="-301" y="21539"/>
                  <a:pt x="101" y="18720"/>
                </a:cubicBezTo>
                <a:cubicBezTo>
                  <a:pt x="1180" y="11162"/>
                  <a:pt x="9552" y="4922"/>
                  <a:pt x="17005" y="3266"/>
                </a:cubicBezTo>
                <a:cubicBezTo>
                  <a:pt x="36497" y="-1066"/>
                  <a:pt x="62288" y="-3126"/>
                  <a:pt x="76408" y="10993"/>
                </a:cubicBezTo>
                <a:cubicBezTo>
                  <a:pt x="79253" y="13838"/>
                  <a:pt x="79253" y="20221"/>
                  <a:pt x="76408" y="23067"/>
                </a:cubicBezTo>
                <a:cubicBezTo>
                  <a:pt x="72700" y="26774"/>
                  <a:pt x="66680" y="27896"/>
                  <a:pt x="61437" y="2789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8" name="Shape 368"/>
          <p:cNvSpPr/>
          <p:nvPr/>
        </p:nvSpPr>
        <p:spPr>
          <a:xfrm>
            <a:off x="1960292" y="2786075"/>
            <a:ext cx="158754" cy="123354"/>
          </a:xfrm>
          <a:custGeom>
            <a:pathLst>
              <a:path extrusionOk="0" h="12806" w="27045">
                <a:moveTo>
                  <a:pt x="0" y="12806"/>
                </a:moveTo>
                <a:cubicBezTo>
                  <a:pt x="2028" y="8748"/>
                  <a:pt x="2503" y="3248"/>
                  <a:pt x="6278" y="732"/>
                </a:cubicBezTo>
                <a:cubicBezTo>
                  <a:pt x="10087" y="-1807"/>
                  <a:pt x="15358" y="4257"/>
                  <a:pt x="19801" y="3147"/>
                </a:cubicBezTo>
                <a:cubicBezTo>
                  <a:pt x="21409" y="2744"/>
                  <a:pt x="23228" y="-647"/>
                  <a:pt x="24148" y="732"/>
                </a:cubicBezTo>
                <a:cubicBezTo>
                  <a:pt x="26270" y="3915"/>
                  <a:pt x="25333" y="8417"/>
                  <a:pt x="27045" y="1184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69" name="Shape 369"/>
          <p:cNvSpPr/>
          <p:nvPr/>
        </p:nvSpPr>
        <p:spPr>
          <a:xfrm>
            <a:off x="1767550" y="3479396"/>
            <a:ext cx="269321" cy="79083"/>
          </a:xfrm>
          <a:custGeom>
            <a:pathLst>
              <a:path extrusionOk="0" h="8210" w="45881">
                <a:moveTo>
                  <a:pt x="45881" y="8210"/>
                </a:moveTo>
                <a:cubicBezTo>
                  <a:pt x="34040" y="8210"/>
                  <a:pt x="22040" y="7011"/>
                  <a:pt x="10626" y="3863"/>
                </a:cubicBezTo>
                <a:cubicBezTo>
                  <a:pt x="6992" y="2860"/>
                  <a:pt x="3768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0" name="Shape 370"/>
          <p:cNvSpPr/>
          <p:nvPr/>
        </p:nvSpPr>
        <p:spPr>
          <a:xfrm>
            <a:off x="2039650" y="3558482"/>
            <a:ext cx="240975" cy="167471"/>
          </a:xfrm>
          <a:custGeom>
            <a:pathLst>
              <a:path extrusionOk="0" h="17386" w="41052">
                <a:moveTo>
                  <a:pt x="0" y="0"/>
                </a:moveTo>
                <a:cubicBezTo>
                  <a:pt x="14842" y="742"/>
                  <a:pt x="28687" y="9142"/>
                  <a:pt x="41052" y="17386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1" name="Shape 371"/>
          <p:cNvSpPr/>
          <p:nvPr/>
        </p:nvSpPr>
        <p:spPr>
          <a:xfrm>
            <a:off x="1864615" y="4177234"/>
            <a:ext cx="172238" cy="446601"/>
          </a:xfrm>
          <a:custGeom>
            <a:pathLst>
              <a:path extrusionOk="0" h="46364" w="29342">
                <a:moveTo>
                  <a:pt x="29342" y="0"/>
                </a:moveTo>
                <a:cubicBezTo>
                  <a:pt x="15908" y="11941"/>
                  <a:pt x="-6223" y="30288"/>
                  <a:pt x="1814" y="4636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2" name="Shape 372"/>
          <p:cNvSpPr/>
          <p:nvPr/>
        </p:nvSpPr>
        <p:spPr>
          <a:xfrm>
            <a:off x="2033981" y="4172581"/>
            <a:ext cx="191650" cy="451254"/>
          </a:xfrm>
          <a:custGeom>
            <a:pathLst>
              <a:path extrusionOk="0" h="46847" w="32649">
                <a:moveTo>
                  <a:pt x="0" y="0"/>
                </a:moveTo>
                <a:cubicBezTo>
                  <a:pt x="13295" y="2492"/>
                  <a:pt x="28316" y="12063"/>
                  <a:pt x="31876" y="25114"/>
                </a:cubicBezTo>
                <a:cubicBezTo>
                  <a:pt x="33782" y="32104"/>
                  <a:pt x="31393" y="39600"/>
                  <a:pt x="31393" y="4684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3" name="Shape 373"/>
          <p:cNvSpPr/>
          <p:nvPr/>
        </p:nvSpPr>
        <p:spPr>
          <a:xfrm>
            <a:off x="2036815" y="3386342"/>
            <a:ext cx="2835" cy="790857"/>
          </a:xfrm>
          <a:custGeom>
            <a:pathLst>
              <a:path extrusionOk="0" h="82103" w="483">
                <a:moveTo>
                  <a:pt x="0" y="82103"/>
                </a:moveTo>
                <a:cubicBezTo>
                  <a:pt x="0" y="54734"/>
                  <a:pt x="483" y="27368"/>
                  <a:pt x="483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4" name="Shape 374"/>
          <p:cNvSpPr/>
          <p:nvPr/>
        </p:nvSpPr>
        <p:spPr>
          <a:xfrm>
            <a:off x="1923442" y="2958332"/>
            <a:ext cx="102062" cy="251216"/>
          </a:xfrm>
          <a:custGeom>
            <a:pathLst>
              <a:path extrusionOk="0" h="26080" w="17387">
                <a:moveTo>
                  <a:pt x="17387" y="0"/>
                </a:moveTo>
                <a:cubicBezTo>
                  <a:pt x="8041" y="4672"/>
                  <a:pt x="7387" y="18692"/>
                  <a:pt x="0" y="2608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5" name="Shape 375"/>
          <p:cNvSpPr/>
          <p:nvPr/>
        </p:nvSpPr>
        <p:spPr>
          <a:xfrm>
            <a:off x="1923442" y="2958332"/>
            <a:ext cx="73710" cy="190743"/>
          </a:xfrm>
          <a:custGeom>
            <a:pathLst>
              <a:path extrusionOk="0" h="19802" w="12557">
                <a:moveTo>
                  <a:pt x="12557" y="0"/>
                </a:moveTo>
                <a:cubicBezTo>
                  <a:pt x="7728" y="6146"/>
                  <a:pt x="3495" y="12811"/>
                  <a:pt x="0" y="1980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6" name="Shape 376"/>
          <p:cNvSpPr/>
          <p:nvPr/>
        </p:nvSpPr>
        <p:spPr>
          <a:xfrm>
            <a:off x="1943285" y="3111861"/>
            <a:ext cx="22682" cy="148861"/>
          </a:xfrm>
          <a:custGeom>
            <a:pathLst>
              <a:path extrusionOk="0" h="15454" w="3864">
                <a:moveTo>
                  <a:pt x="3864" y="0"/>
                </a:moveTo>
                <a:cubicBezTo>
                  <a:pt x="2405" y="5105"/>
                  <a:pt x="2376" y="10705"/>
                  <a:pt x="0" y="15454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7" name="Shape 377"/>
          <p:cNvSpPr/>
          <p:nvPr/>
        </p:nvSpPr>
        <p:spPr>
          <a:xfrm>
            <a:off x="1918213" y="3237475"/>
            <a:ext cx="42088" cy="79083"/>
          </a:xfrm>
          <a:custGeom>
            <a:pathLst>
              <a:path extrusionOk="0" h="8210" w="7170">
                <a:moveTo>
                  <a:pt x="891" y="0"/>
                </a:moveTo>
                <a:cubicBezTo>
                  <a:pt x="-2190" y="1540"/>
                  <a:pt x="3724" y="8210"/>
                  <a:pt x="7170" y="821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8" name="Shape 378"/>
          <p:cNvSpPr/>
          <p:nvPr/>
        </p:nvSpPr>
        <p:spPr>
          <a:xfrm>
            <a:off x="1883763" y="3274687"/>
            <a:ext cx="39687" cy="65135"/>
          </a:xfrm>
          <a:custGeom>
            <a:pathLst>
              <a:path extrusionOk="0" h="6762" w="6761">
                <a:moveTo>
                  <a:pt x="6761" y="0"/>
                </a:moveTo>
                <a:cubicBezTo>
                  <a:pt x="4027" y="1639"/>
                  <a:pt x="2253" y="4508"/>
                  <a:pt x="0" y="6762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9" name="Shape 379"/>
          <p:cNvSpPr/>
          <p:nvPr/>
        </p:nvSpPr>
        <p:spPr>
          <a:xfrm>
            <a:off x="1900765" y="3288645"/>
            <a:ext cx="36858" cy="83735"/>
          </a:xfrm>
          <a:custGeom>
            <a:pathLst>
              <a:path extrusionOk="0" h="8693" w="6279">
                <a:moveTo>
                  <a:pt x="6279" y="0"/>
                </a:moveTo>
                <a:cubicBezTo>
                  <a:pt x="4951" y="3318"/>
                  <a:pt x="1599" y="5496"/>
                  <a:pt x="0" y="8693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0" name="Shape 380"/>
          <p:cNvSpPr/>
          <p:nvPr/>
        </p:nvSpPr>
        <p:spPr>
          <a:xfrm>
            <a:off x="1929111" y="3311908"/>
            <a:ext cx="19846" cy="74430"/>
          </a:xfrm>
          <a:custGeom>
            <a:pathLst>
              <a:path extrusionOk="0" h="7727" w="3381">
                <a:moveTo>
                  <a:pt x="3381" y="0"/>
                </a:moveTo>
                <a:cubicBezTo>
                  <a:pt x="3381" y="2811"/>
                  <a:pt x="1257" y="5212"/>
                  <a:pt x="0" y="7727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1" name="Shape 381"/>
          <p:cNvSpPr/>
          <p:nvPr/>
        </p:nvSpPr>
        <p:spPr>
          <a:xfrm>
            <a:off x="1863921" y="3260729"/>
            <a:ext cx="59534" cy="111650"/>
          </a:xfrm>
          <a:custGeom>
            <a:pathLst>
              <a:path extrusionOk="0" h="11591" w="10142">
                <a:moveTo>
                  <a:pt x="10142" y="0"/>
                </a:moveTo>
                <a:cubicBezTo>
                  <a:pt x="5550" y="2295"/>
                  <a:pt x="0" y="6457"/>
                  <a:pt x="0" y="11591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2" name="Shape 382"/>
          <p:cNvSpPr/>
          <p:nvPr/>
        </p:nvSpPr>
        <p:spPr>
          <a:xfrm>
            <a:off x="1880929" y="3288645"/>
            <a:ext cx="53863" cy="106998"/>
          </a:xfrm>
          <a:custGeom>
            <a:pathLst>
              <a:path extrusionOk="0" h="11108" w="9176">
                <a:moveTo>
                  <a:pt x="9176" y="0"/>
                </a:moveTo>
                <a:cubicBezTo>
                  <a:pt x="5780" y="3395"/>
                  <a:pt x="4295" y="8960"/>
                  <a:pt x="0" y="11108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3" name="Shape 383"/>
          <p:cNvSpPr/>
          <p:nvPr/>
        </p:nvSpPr>
        <p:spPr>
          <a:xfrm>
            <a:off x="1909269" y="3307256"/>
            <a:ext cx="36858" cy="102345"/>
          </a:xfrm>
          <a:custGeom>
            <a:pathLst>
              <a:path extrusionOk="0" h="10625" w="6279">
                <a:moveTo>
                  <a:pt x="6279" y="0"/>
                </a:moveTo>
                <a:cubicBezTo>
                  <a:pt x="5281" y="3991"/>
                  <a:pt x="0" y="6511"/>
                  <a:pt x="0" y="10625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4" name="Shape 384"/>
          <p:cNvSpPr/>
          <p:nvPr/>
        </p:nvSpPr>
        <p:spPr>
          <a:xfrm>
            <a:off x="2279506" y="3542951"/>
            <a:ext cx="425067" cy="343607"/>
          </a:xfrm>
          <a:custGeom>
            <a:pathLst>
              <a:path extrusionOk="0" h="44208" w="38174">
                <a:moveTo>
                  <a:pt x="38174" y="11244"/>
                </a:moveTo>
                <a:cubicBezTo>
                  <a:pt x="38174" y="2028"/>
                  <a:pt x="19762" y="-3042"/>
                  <a:pt x="12094" y="2068"/>
                </a:cubicBezTo>
                <a:cubicBezTo>
                  <a:pt x="3028" y="8109"/>
                  <a:pt x="-2822" y="22963"/>
                  <a:pt x="1469" y="32977"/>
                </a:cubicBezTo>
                <a:cubicBezTo>
                  <a:pt x="5039" y="41308"/>
                  <a:pt x="19814" y="47591"/>
                  <a:pt x="27066" y="42153"/>
                </a:cubicBezTo>
                <a:cubicBezTo>
                  <a:pt x="36189" y="35310"/>
                  <a:pt x="38174" y="21198"/>
                  <a:pt x="38174" y="979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5" name="Shape 385"/>
          <p:cNvSpPr/>
          <p:nvPr/>
        </p:nvSpPr>
        <p:spPr>
          <a:xfrm>
            <a:off x="2392664" y="3686656"/>
            <a:ext cx="161335" cy="3754"/>
          </a:xfrm>
          <a:custGeom>
            <a:pathLst>
              <a:path extrusionOk="0" h="483" w="14489">
                <a:moveTo>
                  <a:pt x="0" y="483"/>
                </a:moveTo>
                <a:cubicBezTo>
                  <a:pt x="4832" y="483"/>
                  <a:pt x="9656" y="0"/>
                  <a:pt x="14489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6" name="Shape 386"/>
          <p:cNvSpPr/>
          <p:nvPr/>
        </p:nvSpPr>
        <p:spPr>
          <a:xfrm>
            <a:off x="2347907" y="3739578"/>
            <a:ext cx="67289" cy="88474"/>
          </a:xfrm>
          <a:custGeom>
            <a:pathLst>
              <a:path extrusionOk="0" h="11383" w="6043">
                <a:moveTo>
                  <a:pt x="1121" y="2367"/>
                </a:moveTo>
                <a:cubicBezTo>
                  <a:pt x="1121" y="4299"/>
                  <a:pt x="1121" y="6231"/>
                  <a:pt x="1121" y="8163"/>
                </a:cubicBezTo>
                <a:cubicBezTo>
                  <a:pt x="1121" y="8675"/>
                  <a:pt x="1121" y="11090"/>
                  <a:pt x="1121" y="10578"/>
                </a:cubicBezTo>
                <a:cubicBezTo>
                  <a:pt x="1121" y="7197"/>
                  <a:pt x="-1270" y="2825"/>
                  <a:pt x="1121" y="436"/>
                </a:cubicBezTo>
                <a:cubicBezTo>
                  <a:pt x="2394" y="-836"/>
                  <a:pt x="5598" y="1085"/>
                  <a:pt x="5951" y="2850"/>
                </a:cubicBezTo>
                <a:cubicBezTo>
                  <a:pt x="6319" y="4691"/>
                  <a:pt x="1121" y="3870"/>
                  <a:pt x="1121" y="5748"/>
                </a:cubicBezTo>
                <a:cubicBezTo>
                  <a:pt x="1121" y="7489"/>
                  <a:pt x="4689" y="7088"/>
                  <a:pt x="5468" y="8646"/>
                </a:cubicBezTo>
                <a:cubicBezTo>
                  <a:pt x="6112" y="9934"/>
                  <a:pt x="2248" y="11866"/>
                  <a:pt x="1604" y="10578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7" name="Shape 387"/>
          <p:cNvSpPr/>
          <p:nvPr/>
        </p:nvSpPr>
        <p:spPr>
          <a:xfrm>
            <a:off x="2435693" y="3739217"/>
            <a:ext cx="107553" cy="3754"/>
          </a:xfrm>
          <a:custGeom>
            <a:pathLst>
              <a:path extrusionOk="0" h="483" w="9659">
                <a:moveTo>
                  <a:pt x="0" y="0"/>
                </a:moveTo>
                <a:cubicBezTo>
                  <a:pt x="3223" y="0"/>
                  <a:pt x="6435" y="483"/>
                  <a:pt x="9659" y="483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8" name="Shape 388"/>
          <p:cNvSpPr/>
          <p:nvPr/>
        </p:nvSpPr>
        <p:spPr>
          <a:xfrm>
            <a:off x="2478721" y="3746717"/>
            <a:ext cx="12482" cy="82591"/>
          </a:xfrm>
          <a:custGeom>
            <a:pathLst>
              <a:path extrusionOk="0" h="10626" w="1121">
                <a:moveTo>
                  <a:pt x="965" y="0"/>
                </a:moveTo>
                <a:cubicBezTo>
                  <a:pt x="965" y="3556"/>
                  <a:pt x="1587" y="7443"/>
                  <a:pt x="0" y="10626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89" name="Shape 389"/>
          <p:cNvSpPr/>
          <p:nvPr/>
        </p:nvSpPr>
        <p:spPr>
          <a:xfrm>
            <a:off x="2536378" y="3750472"/>
            <a:ext cx="98289" cy="90091"/>
          </a:xfrm>
          <a:custGeom>
            <a:pathLst>
              <a:path extrusionOk="0" h="11591" w="8827">
                <a:moveTo>
                  <a:pt x="8827" y="0"/>
                </a:moveTo>
                <a:cubicBezTo>
                  <a:pt x="5430" y="0"/>
                  <a:pt x="800" y="1982"/>
                  <a:pt x="134" y="5313"/>
                </a:cubicBezTo>
                <a:cubicBezTo>
                  <a:pt x="-403" y="8001"/>
                  <a:pt x="2705" y="11591"/>
                  <a:pt x="5447" y="11591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90" name="Shape 390"/>
          <p:cNvSpPr/>
          <p:nvPr/>
        </p:nvSpPr>
        <p:spPr>
          <a:xfrm>
            <a:off x="2478721" y="3596560"/>
            <a:ext cx="5367" cy="90091"/>
          </a:xfrm>
          <a:custGeom>
            <a:pathLst>
              <a:path extrusionOk="0" h="11591" w="482">
                <a:moveTo>
                  <a:pt x="0" y="11591"/>
                </a:moveTo>
                <a:cubicBezTo>
                  <a:pt x="0" y="7723"/>
                  <a:pt x="482" y="3867"/>
                  <a:pt x="482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91" name="Shape 391"/>
          <p:cNvSpPr/>
          <p:nvPr/>
        </p:nvSpPr>
        <p:spPr>
          <a:xfrm>
            <a:off x="2430314" y="3607823"/>
            <a:ext cx="53771" cy="15016"/>
          </a:xfrm>
          <a:custGeom>
            <a:pathLst>
              <a:path extrusionOk="0" h="1932" w="4829">
                <a:moveTo>
                  <a:pt x="0" y="0"/>
                </a:moveTo>
                <a:cubicBezTo>
                  <a:pt x="961" y="1442"/>
                  <a:pt x="3095" y="1932"/>
                  <a:pt x="4829" y="1932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So what does mining actually involve?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Cryptographic Hash Functions</a:t>
            </a:r>
            <a:endParaRPr/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“Hash” as in Hashmap (with keys)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some input data, map it to a random output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a single bit difference will change roughly half of the bits in the output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hash, you should not be able to guess the data that hashed to it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725" y="2959150"/>
            <a:ext cx="7439002" cy="474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random nature means mining is a random process, and the target value tunes how long it takes to mine a block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SHA256(SHA256(Block Data + nonce)) = </a:t>
            </a:r>
            <a:r>
              <a:rPr b="1" lang="en"/>
              <a:t>0000000000000000005b5691dbe96364074f0e066631e1f8ae45e84ae495a89b</a:t>
            </a:r>
            <a:br>
              <a:rPr lang="en"/>
            </a:br>
            <a:br>
              <a:rPr lang="en"/>
            </a:br>
            <a:r>
              <a:rPr lang="en"/>
              <a:t>(Bitcoin block from today, January 17th, 11:25am EST)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Mining: “There are fields Neo, endless fields…”</a:t>
            </a:r>
            <a:endParaRPr/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350" y="99850"/>
            <a:ext cx="962182" cy="10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Mining: “There are fields Neo, endless fields…”</a:t>
            </a:r>
            <a:endParaRPr/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02" y="1291470"/>
            <a:ext cx="3030401" cy="22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350" y="99850"/>
            <a:ext cx="962182" cy="10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500" y="3647800"/>
            <a:ext cx="1784801" cy="13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5650" y="1406600"/>
            <a:ext cx="5230075" cy="34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</a:t>
            </a:r>
            <a:r>
              <a:rPr lang="en"/>
              <a:t> a Transaction</a:t>
            </a:r>
            <a:endParaRPr/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OK, we’ve now got our own coin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send it to someone?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8825"/>
            <a:ext cx="4175201" cy="445355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4953875" y="681050"/>
            <a:ext cx="39939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Alex Melville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Software Engineer @BitGo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World Traveler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github.com/Melvillian/talks</a:t>
            </a:r>
            <a:endParaRPr sz="2400"/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248" y="3779325"/>
            <a:ext cx="790201" cy="4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</a:t>
            </a:r>
            <a:endParaRPr/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strings of alphanumeric characters with different versions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1D3mnTriicrjdcKhucHm6CAfqy7gNfGcyt (P2PKH)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3JN9RvhN9TMM4q1Hx6Zta3vvBP9Ps5AmFo (P2SH)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</a:t>
            </a:r>
            <a:endParaRPr/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strings of alphanumeric characters with different versions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1D3mnTriicrjdcKhucHm6CAfqy7gNfGcyt (P2PKH)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3JN9RvhN9TMM4q1Hx6Zta3vvBP9Ps5AmFo (P2SH)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Generated from a public/private ECDSA key pair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xpub661MyMwAqRbcFtXgS5sYJABqqG9YLmC4Q1Rdap9gSE8NqtwybGhePY2gZ29ESFjqJoCu1Rupje8YtGqsefD265TMg7usUDFdp6W1EGMcet8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xprv9s21ZrQH143K3QTDL4LXw2F7HEK3wJUD2nW2nRk4stbPy6cq3jPPqjiChkVvvNKmPGJxWUtg6LnF5kejMRNNU3TGtRBeJgk33yuGBxrMPHi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email addresses, but cryptographic!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Digital Signature?</a:t>
            </a:r>
            <a:endParaRPr/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311700" y="1152475"/>
            <a:ext cx="53763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 handwritten signature, allows you to attest to a piece of data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Cheques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Contracts</a:t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5688075" y="35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-----BEGIN PGP SIGNATURE-----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Version: GnuPG v1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 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iJwEAQEKAAYFAlRGkIcACgkQU805K63BbbvgkQP/cJktaCbNQtxCfV/ZXIiwn6Mv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tVELtCdcF/JWKD/1BPGaKXT6BiVa6vrB6dOwRWqUGiZbV1VWkj/LglaMqPa1ZEnZ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Bwpux8hyUYRNbjnyVSDYCyyBH/qvhE/9wGgeLRJ5eK/Na6QoKw4XDAo2RHoiBF3o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wwm6vk4PZF8DacCv64o=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=SadA</a:t>
            </a:r>
            <a:endParaRPr b="1"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-----END PGP SIGNATURE-----</a:t>
            </a:r>
            <a:endParaRPr b="1" sz="1200"/>
          </a:p>
        </p:txBody>
      </p:sp>
      <p:sp>
        <p:nvSpPr>
          <p:cNvPr id="453" name="Shape 453"/>
          <p:cNvSpPr txBox="1"/>
          <p:nvPr/>
        </p:nvSpPr>
        <p:spPr>
          <a:xfrm>
            <a:off x="311700" y="2676775"/>
            <a:ext cx="82722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Looks like: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Digital Signature?</a:t>
            </a:r>
            <a:endParaRPr/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311700" y="1152475"/>
            <a:ext cx="53763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 handwritten signature, allows you to attest to a piece of data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Cheques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Contracts</a:t>
            </a: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311700" y="2676775"/>
            <a:ext cx="82722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Looks like: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Bitcoin uses Elliptic Curves to generate secure public private keys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>
                <a:solidFill>
                  <a:schemeClr val="dk2"/>
                </a:solidFill>
              </a:rPr>
              <a:t>xpub</a:t>
            </a:r>
            <a:r>
              <a:rPr lang="en">
                <a:solidFill>
                  <a:schemeClr val="dk2"/>
                </a:solidFill>
              </a:rPr>
              <a:t>661MyMwAqRbcFtXgS5sYJABqqG9YLmC4Q1Rdap9gSE8NqtwybGhePY2gZ29ESFjqJoCu1Rupje8YtGqsefD265TMg7usUDFdp6W1EGMcet8</a:t>
            </a:r>
            <a:endParaRPr>
              <a:solidFill>
                <a:schemeClr val="dk2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>
                <a:solidFill>
                  <a:schemeClr val="dk2"/>
                </a:solidFill>
              </a:rPr>
              <a:t>xprv</a:t>
            </a:r>
            <a:r>
              <a:rPr lang="en">
                <a:solidFill>
                  <a:schemeClr val="dk2"/>
                </a:solidFill>
              </a:rPr>
              <a:t>9s21ZrQH143K3QTDL4LXw2F7HEK3wJUD2nW2nRk4stbPy6cq3jPPqjiChkVvvNKmPGJxWUtg6LnF5kejMRNNU3TGtRBeJgk33yuGBxrMPHi</a:t>
            </a:r>
            <a:endParaRPr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Public keys are used to validate the digital signatures on every transaction 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576" y="272625"/>
            <a:ext cx="2563712" cy="25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&amp; Bob</a:t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68" name="Shape 468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69" name="Shape 469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0" name="Shape 470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1" name="Shape 471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2" name="Shape 472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3" name="Shape 473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4" name="Shape 474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7" name="Shape 477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8" name="Shape 478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79" name="Shape 479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80" name="Shape 480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81" name="Shape 481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82" name="Shape 482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83" name="Shape 483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729750" y="1436875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7545025" y="17564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wants to send an invoice to Bob</a:t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05" name="Shape 505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06" name="Shape 506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07" name="Shape 507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08" name="Shape 508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09" name="Shape 509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0" name="Shape 510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1" name="Shape 511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4" name="Shape 514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5" name="Shape 515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6" name="Shape 516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7" name="Shape 517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8" name="Shape 518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19" name="Shape 519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20" name="Shape 520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4286208" y="2472350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35" name="Shape 535"/>
          <p:cNvSpPr/>
          <p:nvPr/>
        </p:nvSpPr>
        <p:spPr>
          <a:xfrm>
            <a:off x="4524275" y="2727768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36" name="Shape 536"/>
          <p:cNvSpPr/>
          <p:nvPr/>
        </p:nvSpPr>
        <p:spPr>
          <a:xfrm>
            <a:off x="4511850" y="2929096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37" name="Shape 537"/>
          <p:cNvSpPr/>
          <p:nvPr/>
        </p:nvSpPr>
        <p:spPr>
          <a:xfrm>
            <a:off x="4499425" y="3091927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38" name="Shape 538"/>
          <p:cNvSpPr/>
          <p:nvPr/>
        </p:nvSpPr>
        <p:spPr>
          <a:xfrm>
            <a:off x="3691875" y="2605828"/>
            <a:ext cx="509375" cy="87450"/>
          </a:xfrm>
          <a:custGeom>
            <a:pathLst>
              <a:path extrusionOk="0" h="3498" w="20375">
                <a:moveTo>
                  <a:pt x="0" y="2838"/>
                </a:moveTo>
                <a:cubicBezTo>
                  <a:pt x="3147" y="2838"/>
                  <a:pt x="6626" y="4245"/>
                  <a:pt x="9442" y="2838"/>
                </a:cubicBezTo>
                <a:cubicBezTo>
                  <a:pt x="11368" y="1874"/>
                  <a:pt x="13614" y="-841"/>
                  <a:pt x="15406" y="353"/>
                </a:cubicBezTo>
                <a:cubicBezTo>
                  <a:pt x="16890" y="1342"/>
                  <a:pt x="19577" y="3936"/>
                  <a:pt x="20375" y="2341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39" name="Shape 539"/>
          <p:cNvSpPr/>
          <p:nvPr/>
        </p:nvSpPr>
        <p:spPr>
          <a:xfrm>
            <a:off x="3667025" y="2787990"/>
            <a:ext cx="496950" cy="176150"/>
          </a:xfrm>
          <a:custGeom>
            <a:pathLst>
              <a:path extrusionOk="0" h="7046" w="19878">
                <a:moveTo>
                  <a:pt x="0" y="3999"/>
                </a:moveTo>
                <a:cubicBezTo>
                  <a:pt x="2133" y="5776"/>
                  <a:pt x="5691" y="8098"/>
                  <a:pt x="7951" y="6484"/>
                </a:cubicBezTo>
                <a:cubicBezTo>
                  <a:pt x="9895" y="5094"/>
                  <a:pt x="9939" y="1845"/>
                  <a:pt x="11927" y="520"/>
                </a:cubicBezTo>
                <a:cubicBezTo>
                  <a:pt x="14200" y="-995"/>
                  <a:pt x="17434" y="1286"/>
                  <a:pt x="19878" y="2508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40" name="Shape 540"/>
          <p:cNvSpPr/>
          <p:nvPr/>
        </p:nvSpPr>
        <p:spPr>
          <a:xfrm>
            <a:off x="3716725" y="3054961"/>
            <a:ext cx="484525" cy="164325"/>
          </a:xfrm>
          <a:custGeom>
            <a:pathLst>
              <a:path extrusionOk="0" h="6573" w="19381">
                <a:moveTo>
                  <a:pt x="0" y="4254"/>
                </a:moveTo>
                <a:cubicBezTo>
                  <a:pt x="1914" y="5104"/>
                  <a:pt x="3975" y="6904"/>
                  <a:pt x="5963" y="6242"/>
                </a:cubicBezTo>
                <a:cubicBezTo>
                  <a:pt x="8521" y="5388"/>
                  <a:pt x="8785" y="806"/>
                  <a:pt x="11430" y="278"/>
                </a:cubicBezTo>
                <a:cubicBezTo>
                  <a:pt x="14205" y="-277"/>
                  <a:pt x="17379" y="1258"/>
                  <a:pt x="19381" y="326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41" name="Shape 541"/>
          <p:cNvSpPr txBox="1"/>
          <p:nvPr/>
        </p:nvSpPr>
        <p:spPr>
          <a:xfrm>
            <a:off x="3990850" y="3387900"/>
            <a:ext cx="1514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rent to account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#79BE667E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47" name="Shape 547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48" name="Shape 548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49" name="Shape 549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0" name="Shape 550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1" name="Shape 551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2" name="Shape 552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3" name="Shape 553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6" name="Shape 556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7" name="Shape 557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8" name="Shape 558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59" name="Shape 559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60" name="Shape 560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61" name="Shape 561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62" name="Shape 562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8304308" y="26591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77" name="Shape 577"/>
          <p:cNvSpPr/>
          <p:nvPr/>
        </p:nvSpPr>
        <p:spPr>
          <a:xfrm>
            <a:off x="8542375" y="29145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78" name="Shape 578"/>
          <p:cNvSpPr/>
          <p:nvPr/>
        </p:nvSpPr>
        <p:spPr>
          <a:xfrm>
            <a:off x="8529950" y="31158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79" name="Shape 579"/>
          <p:cNvSpPr/>
          <p:nvPr/>
        </p:nvSpPr>
        <p:spPr>
          <a:xfrm>
            <a:off x="8517525" y="32787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80" name="Shape 580"/>
          <p:cNvSpPr/>
          <p:nvPr/>
        </p:nvSpPr>
        <p:spPr>
          <a:xfrm>
            <a:off x="7242702" y="2182430"/>
            <a:ext cx="163600" cy="152825"/>
          </a:xfrm>
          <a:custGeom>
            <a:pathLst>
              <a:path extrusionOk="0" h="6113" w="6544">
                <a:moveTo>
                  <a:pt x="6544" y="1045"/>
                </a:moveTo>
                <a:cubicBezTo>
                  <a:pt x="4728" y="818"/>
                  <a:pt x="2541" y="-548"/>
                  <a:pt x="1078" y="549"/>
                </a:cubicBezTo>
                <a:cubicBezTo>
                  <a:pt x="-253" y="1547"/>
                  <a:pt x="-163" y="4029"/>
                  <a:pt x="581" y="5518"/>
                </a:cubicBezTo>
                <a:cubicBezTo>
                  <a:pt x="1529" y="7415"/>
                  <a:pt x="5550" y="3663"/>
                  <a:pt x="5550" y="15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81" name="Shape 581"/>
          <p:cNvSpPr/>
          <p:nvPr/>
        </p:nvSpPr>
        <p:spPr>
          <a:xfrm>
            <a:off x="7101280" y="1866331"/>
            <a:ext cx="230475" cy="167625"/>
          </a:xfrm>
          <a:custGeom>
            <a:pathLst>
              <a:path extrusionOk="0" h="6705" w="9219">
                <a:moveTo>
                  <a:pt x="7729" y="769"/>
                </a:moveTo>
                <a:cubicBezTo>
                  <a:pt x="5409" y="769"/>
                  <a:pt x="2411" y="-871"/>
                  <a:pt x="771" y="769"/>
                </a:cubicBezTo>
                <a:cubicBezTo>
                  <a:pt x="-400" y="1940"/>
                  <a:pt x="30" y="4256"/>
                  <a:pt x="771" y="5738"/>
                </a:cubicBezTo>
                <a:cubicBezTo>
                  <a:pt x="2195" y="8587"/>
                  <a:pt x="7792" y="4115"/>
                  <a:pt x="9219" y="126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82" name="Shape 582"/>
          <p:cNvSpPr/>
          <p:nvPr/>
        </p:nvSpPr>
        <p:spPr>
          <a:xfrm>
            <a:off x="6376859" y="948604"/>
            <a:ext cx="1164925" cy="871025"/>
          </a:xfrm>
          <a:custGeom>
            <a:pathLst>
              <a:path extrusionOk="0" h="34841" w="46597">
                <a:moveTo>
                  <a:pt x="28754" y="26545"/>
                </a:moveTo>
                <a:cubicBezTo>
                  <a:pt x="25242" y="30641"/>
                  <a:pt x="18615" y="32684"/>
                  <a:pt x="13349" y="31514"/>
                </a:cubicBezTo>
                <a:cubicBezTo>
                  <a:pt x="10433" y="30866"/>
                  <a:pt x="8791" y="25820"/>
                  <a:pt x="5894" y="26545"/>
                </a:cubicBezTo>
                <a:cubicBezTo>
                  <a:pt x="4871" y="26800"/>
                  <a:pt x="5279" y="28619"/>
                  <a:pt x="4403" y="28035"/>
                </a:cubicBezTo>
                <a:cubicBezTo>
                  <a:pt x="1321" y="25980"/>
                  <a:pt x="5035" y="14482"/>
                  <a:pt x="2416" y="17102"/>
                </a:cubicBezTo>
                <a:cubicBezTo>
                  <a:pt x="1154" y="18363"/>
                  <a:pt x="-833" y="13394"/>
                  <a:pt x="428" y="12133"/>
                </a:cubicBezTo>
                <a:cubicBezTo>
                  <a:pt x="2059" y="10501"/>
                  <a:pt x="5042" y="11032"/>
                  <a:pt x="6888" y="9648"/>
                </a:cubicBezTo>
                <a:cubicBezTo>
                  <a:pt x="8915" y="8127"/>
                  <a:pt x="7245" y="4460"/>
                  <a:pt x="8379" y="2194"/>
                </a:cubicBezTo>
                <a:cubicBezTo>
                  <a:pt x="8990" y="972"/>
                  <a:pt x="11133" y="3798"/>
                  <a:pt x="12355" y="3188"/>
                </a:cubicBezTo>
                <a:cubicBezTo>
                  <a:pt x="19048" y="-158"/>
                  <a:pt x="27522" y="-855"/>
                  <a:pt x="34718" y="1200"/>
                </a:cubicBezTo>
                <a:cubicBezTo>
                  <a:pt x="39003" y="2424"/>
                  <a:pt x="41041" y="7534"/>
                  <a:pt x="43663" y="11139"/>
                </a:cubicBezTo>
                <a:cubicBezTo>
                  <a:pt x="44840" y="12757"/>
                  <a:pt x="47563" y="15190"/>
                  <a:pt x="46148" y="16605"/>
                </a:cubicBezTo>
                <a:cubicBezTo>
                  <a:pt x="45796" y="16956"/>
                  <a:pt x="45429" y="16191"/>
                  <a:pt x="45154" y="16605"/>
                </a:cubicBezTo>
                <a:cubicBezTo>
                  <a:pt x="44418" y="17707"/>
                  <a:pt x="45889" y="19478"/>
                  <a:pt x="45154" y="20581"/>
                </a:cubicBezTo>
                <a:cubicBezTo>
                  <a:pt x="44321" y="21829"/>
                  <a:pt x="41351" y="19736"/>
                  <a:pt x="40681" y="21078"/>
                </a:cubicBezTo>
                <a:cubicBezTo>
                  <a:pt x="39315" y="23809"/>
                  <a:pt x="44034" y="27291"/>
                  <a:pt x="42669" y="30023"/>
                </a:cubicBezTo>
                <a:cubicBezTo>
                  <a:pt x="41051" y="33258"/>
                  <a:pt x="35842" y="32764"/>
                  <a:pt x="32233" y="33005"/>
                </a:cubicBezTo>
                <a:cubicBezTo>
                  <a:pt x="22793" y="33634"/>
                  <a:pt x="29621" y="29155"/>
                  <a:pt x="27263" y="31514"/>
                </a:cubicBezTo>
                <a:cubicBezTo>
                  <a:pt x="26677" y="32099"/>
                  <a:pt x="27848" y="33413"/>
                  <a:pt x="27263" y="33999"/>
                </a:cubicBezTo>
                <a:cubicBezTo>
                  <a:pt x="25299" y="35962"/>
                  <a:pt x="20553" y="33997"/>
                  <a:pt x="19312" y="31514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83" name="Shape 583"/>
          <p:cNvSpPr txBox="1"/>
          <p:nvPr/>
        </p:nvSpPr>
        <p:spPr>
          <a:xfrm>
            <a:off x="6728850" y="1112263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OK!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Mallory</a:t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0" name="Shape 590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1" name="Shape 591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2" name="Shape 592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3" name="Shape 593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4" name="Shape 594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5" name="Shape 595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6" name="Shape 596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9" name="Shape 599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0" name="Shape 600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1" name="Shape 601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2" name="Shape 602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3" name="Shape 603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4" name="Shape 604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05" name="Shape 605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 txBox="1"/>
          <p:nvPr/>
        </p:nvSpPr>
        <p:spPr>
          <a:xfrm>
            <a:off x="4499850" y="5236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Mallory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4775809" y="1641850"/>
            <a:ext cx="67400" cy="1229975"/>
          </a:xfrm>
          <a:custGeom>
            <a:pathLst>
              <a:path extrusionOk="0" h="49199" w="2696">
                <a:moveTo>
                  <a:pt x="2696" y="49199"/>
                </a:moveTo>
                <a:cubicBezTo>
                  <a:pt x="2696" y="37929"/>
                  <a:pt x="1702" y="26675"/>
                  <a:pt x="1702" y="15406"/>
                </a:cubicBezTo>
                <a:cubicBezTo>
                  <a:pt x="1702" y="10270"/>
                  <a:pt x="-1929" y="3631"/>
                  <a:pt x="1702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1" name="Shape 621"/>
          <p:cNvSpPr/>
          <p:nvPr/>
        </p:nvSpPr>
        <p:spPr>
          <a:xfrm>
            <a:off x="4594713" y="2834550"/>
            <a:ext cx="273350" cy="422400"/>
          </a:xfrm>
          <a:custGeom>
            <a:pathLst>
              <a:path extrusionOk="0" h="16896" w="10934">
                <a:moveTo>
                  <a:pt x="10934" y="0"/>
                </a:moveTo>
                <a:cubicBezTo>
                  <a:pt x="7753" y="5906"/>
                  <a:pt x="3000" y="10895"/>
                  <a:pt x="0" y="1689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2" name="Shape 622"/>
          <p:cNvSpPr/>
          <p:nvPr/>
        </p:nvSpPr>
        <p:spPr>
          <a:xfrm>
            <a:off x="4880463" y="2871825"/>
            <a:ext cx="198800" cy="409975"/>
          </a:xfrm>
          <a:custGeom>
            <a:pathLst>
              <a:path extrusionOk="0" h="16399" w="7952">
                <a:moveTo>
                  <a:pt x="0" y="0"/>
                </a:moveTo>
                <a:cubicBezTo>
                  <a:pt x="1745" y="5818"/>
                  <a:pt x="5235" y="10965"/>
                  <a:pt x="7952" y="16399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3" name="Shape 623"/>
          <p:cNvSpPr/>
          <p:nvPr/>
        </p:nvSpPr>
        <p:spPr>
          <a:xfrm>
            <a:off x="4804263" y="1753675"/>
            <a:ext cx="276650" cy="385125"/>
          </a:xfrm>
          <a:custGeom>
            <a:pathLst>
              <a:path extrusionOk="0" h="15405" w="11066">
                <a:moveTo>
                  <a:pt x="0" y="15405"/>
                </a:moveTo>
                <a:cubicBezTo>
                  <a:pt x="5667" y="12885"/>
                  <a:pt x="13210" y="5547"/>
                  <a:pt x="1043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4" name="Shape 624"/>
          <p:cNvSpPr/>
          <p:nvPr/>
        </p:nvSpPr>
        <p:spPr>
          <a:xfrm>
            <a:off x="4718963" y="1356100"/>
            <a:ext cx="273325" cy="152975"/>
          </a:xfrm>
          <a:custGeom>
            <a:pathLst>
              <a:path extrusionOk="0" h="6119" w="10933">
                <a:moveTo>
                  <a:pt x="0" y="0"/>
                </a:moveTo>
                <a:cubicBezTo>
                  <a:pt x="523" y="3666"/>
                  <a:pt x="8282" y="8283"/>
                  <a:pt x="9939" y="4970"/>
                </a:cubicBezTo>
                <a:cubicBezTo>
                  <a:pt x="10536" y="3775"/>
                  <a:pt x="11380" y="1938"/>
                  <a:pt x="10436" y="994"/>
                </a:cubicBezTo>
                <a:cubicBezTo>
                  <a:pt x="9850" y="408"/>
                  <a:pt x="9634" y="2522"/>
                  <a:pt x="8945" y="2982"/>
                </a:cubicBezTo>
                <a:cubicBezTo>
                  <a:pt x="6671" y="4497"/>
                  <a:pt x="3437" y="2215"/>
                  <a:pt x="994" y="994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5" name="Shape 625"/>
          <p:cNvSpPr/>
          <p:nvPr/>
        </p:nvSpPr>
        <p:spPr>
          <a:xfrm>
            <a:off x="4767013" y="12061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4919413" y="12061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4756238" y="1120050"/>
            <a:ext cx="74550" cy="49700"/>
          </a:xfrm>
          <a:custGeom>
            <a:pathLst>
              <a:path extrusionOk="0" h="1988" w="2982">
                <a:moveTo>
                  <a:pt x="0" y="0"/>
                </a:moveTo>
                <a:cubicBezTo>
                  <a:pt x="993" y="662"/>
                  <a:pt x="1988" y="1325"/>
                  <a:pt x="2982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8" name="Shape 628"/>
          <p:cNvSpPr/>
          <p:nvPr/>
        </p:nvSpPr>
        <p:spPr>
          <a:xfrm>
            <a:off x="4930163" y="1132475"/>
            <a:ext cx="111825" cy="49700"/>
          </a:xfrm>
          <a:custGeom>
            <a:pathLst>
              <a:path extrusionOk="0" h="1988" w="4473">
                <a:moveTo>
                  <a:pt x="4473" y="0"/>
                </a:moveTo>
                <a:cubicBezTo>
                  <a:pt x="2890" y="395"/>
                  <a:pt x="1459" y="1258"/>
                  <a:pt x="0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9" name="Shape 629"/>
          <p:cNvSpPr/>
          <p:nvPr/>
        </p:nvSpPr>
        <p:spPr>
          <a:xfrm>
            <a:off x="4445638" y="1865475"/>
            <a:ext cx="397575" cy="260900"/>
          </a:xfrm>
          <a:custGeom>
            <a:pathLst>
              <a:path extrusionOk="0" h="10436" w="15903">
                <a:moveTo>
                  <a:pt x="15903" y="10436"/>
                </a:moveTo>
                <a:cubicBezTo>
                  <a:pt x="9648" y="9393"/>
                  <a:pt x="2835" y="567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0" name="Shape 630"/>
          <p:cNvSpPr/>
          <p:nvPr/>
        </p:nvSpPr>
        <p:spPr>
          <a:xfrm>
            <a:off x="4499848" y="976205"/>
            <a:ext cx="710350" cy="665650"/>
          </a:xfrm>
          <a:custGeom>
            <a:pathLst>
              <a:path extrusionOk="0" h="26626" w="28414">
                <a:moveTo>
                  <a:pt x="11747" y="26626"/>
                </a:moveTo>
                <a:cubicBezTo>
                  <a:pt x="6805" y="26626"/>
                  <a:pt x="4847" y="19433"/>
                  <a:pt x="2305" y="15196"/>
                </a:cubicBezTo>
                <a:cubicBezTo>
                  <a:pt x="981" y="12990"/>
                  <a:pt x="-638" y="10129"/>
                  <a:pt x="317" y="7742"/>
                </a:cubicBezTo>
                <a:cubicBezTo>
                  <a:pt x="3275" y="346"/>
                  <a:pt x="15449" y="-1147"/>
                  <a:pt x="23177" y="784"/>
                </a:cubicBezTo>
                <a:cubicBezTo>
                  <a:pt x="29496" y="2363"/>
                  <a:pt x="29570" y="14955"/>
                  <a:pt x="25662" y="20166"/>
                </a:cubicBezTo>
                <a:cubicBezTo>
                  <a:pt x="22503" y="24377"/>
                  <a:pt x="16514" y="26626"/>
                  <a:pt x="11250" y="2662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1" name="Shape 631"/>
          <p:cNvSpPr/>
          <p:nvPr/>
        </p:nvSpPr>
        <p:spPr>
          <a:xfrm>
            <a:off x="2883883" y="29697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2" name="Shape 632"/>
          <p:cNvSpPr/>
          <p:nvPr/>
        </p:nvSpPr>
        <p:spPr>
          <a:xfrm>
            <a:off x="3121950" y="32251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3" name="Shape 633"/>
          <p:cNvSpPr/>
          <p:nvPr/>
        </p:nvSpPr>
        <p:spPr>
          <a:xfrm>
            <a:off x="3109525" y="34264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4" name="Shape 634"/>
          <p:cNvSpPr/>
          <p:nvPr/>
        </p:nvSpPr>
        <p:spPr>
          <a:xfrm>
            <a:off x="3097100" y="35893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5" name="Shape 635"/>
          <p:cNvSpPr/>
          <p:nvPr/>
        </p:nvSpPr>
        <p:spPr>
          <a:xfrm>
            <a:off x="2289550" y="3103203"/>
            <a:ext cx="509375" cy="87450"/>
          </a:xfrm>
          <a:custGeom>
            <a:pathLst>
              <a:path extrusionOk="0" h="3498" w="20375">
                <a:moveTo>
                  <a:pt x="0" y="2838"/>
                </a:moveTo>
                <a:cubicBezTo>
                  <a:pt x="3147" y="2838"/>
                  <a:pt x="6626" y="4245"/>
                  <a:pt x="9442" y="2838"/>
                </a:cubicBezTo>
                <a:cubicBezTo>
                  <a:pt x="11368" y="1874"/>
                  <a:pt x="13614" y="-841"/>
                  <a:pt x="15406" y="353"/>
                </a:cubicBezTo>
                <a:cubicBezTo>
                  <a:pt x="16890" y="1342"/>
                  <a:pt x="19577" y="3936"/>
                  <a:pt x="20375" y="2341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6" name="Shape 636"/>
          <p:cNvSpPr/>
          <p:nvPr/>
        </p:nvSpPr>
        <p:spPr>
          <a:xfrm>
            <a:off x="2264700" y="3285365"/>
            <a:ext cx="496950" cy="176150"/>
          </a:xfrm>
          <a:custGeom>
            <a:pathLst>
              <a:path extrusionOk="0" h="7046" w="19878">
                <a:moveTo>
                  <a:pt x="0" y="3999"/>
                </a:moveTo>
                <a:cubicBezTo>
                  <a:pt x="2133" y="5776"/>
                  <a:pt x="5691" y="8098"/>
                  <a:pt x="7951" y="6484"/>
                </a:cubicBezTo>
                <a:cubicBezTo>
                  <a:pt x="9895" y="5094"/>
                  <a:pt x="9939" y="1845"/>
                  <a:pt x="11927" y="520"/>
                </a:cubicBezTo>
                <a:cubicBezTo>
                  <a:pt x="14200" y="-995"/>
                  <a:pt x="17434" y="1286"/>
                  <a:pt x="19878" y="2508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7" name="Shape 637"/>
          <p:cNvSpPr/>
          <p:nvPr/>
        </p:nvSpPr>
        <p:spPr>
          <a:xfrm>
            <a:off x="2314400" y="3552336"/>
            <a:ext cx="484525" cy="164325"/>
          </a:xfrm>
          <a:custGeom>
            <a:pathLst>
              <a:path extrusionOk="0" h="6573" w="19381">
                <a:moveTo>
                  <a:pt x="0" y="4254"/>
                </a:moveTo>
                <a:cubicBezTo>
                  <a:pt x="1914" y="5104"/>
                  <a:pt x="3975" y="6904"/>
                  <a:pt x="5963" y="6242"/>
                </a:cubicBezTo>
                <a:cubicBezTo>
                  <a:pt x="8521" y="5388"/>
                  <a:pt x="8785" y="806"/>
                  <a:pt x="11430" y="278"/>
                </a:cubicBezTo>
                <a:cubicBezTo>
                  <a:pt x="14205" y="-277"/>
                  <a:pt x="17379" y="1258"/>
                  <a:pt x="19381" y="326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3" name="Shape 643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4" name="Shape 644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5" name="Shape 645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6" name="Shape 646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7" name="Shape 647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8" name="Shape 648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49" name="Shape 649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2" name="Shape 652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3" name="Shape 653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4" name="Shape 654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5" name="Shape 655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6" name="Shape 656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7" name="Shape 657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58" name="Shape 658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4242409" y="2861050"/>
            <a:ext cx="67400" cy="1229975"/>
          </a:xfrm>
          <a:custGeom>
            <a:pathLst>
              <a:path extrusionOk="0" h="49199" w="2696">
                <a:moveTo>
                  <a:pt x="2696" y="49199"/>
                </a:moveTo>
                <a:cubicBezTo>
                  <a:pt x="2696" y="37929"/>
                  <a:pt x="1702" y="26675"/>
                  <a:pt x="1702" y="15406"/>
                </a:cubicBezTo>
                <a:cubicBezTo>
                  <a:pt x="1702" y="10270"/>
                  <a:pt x="-1929" y="3631"/>
                  <a:pt x="1702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73" name="Shape 673"/>
          <p:cNvSpPr/>
          <p:nvPr/>
        </p:nvSpPr>
        <p:spPr>
          <a:xfrm>
            <a:off x="4061313" y="4053750"/>
            <a:ext cx="273350" cy="422400"/>
          </a:xfrm>
          <a:custGeom>
            <a:pathLst>
              <a:path extrusionOk="0" h="16896" w="10934">
                <a:moveTo>
                  <a:pt x="10934" y="0"/>
                </a:moveTo>
                <a:cubicBezTo>
                  <a:pt x="7753" y="5906"/>
                  <a:pt x="3000" y="10895"/>
                  <a:pt x="0" y="1689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74" name="Shape 674"/>
          <p:cNvSpPr/>
          <p:nvPr/>
        </p:nvSpPr>
        <p:spPr>
          <a:xfrm>
            <a:off x="4347063" y="4091025"/>
            <a:ext cx="198800" cy="409975"/>
          </a:xfrm>
          <a:custGeom>
            <a:pathLst>
              <a:path extrusionOk="0" h="16399" w="7952">
                <a:moveTo>
                  <a:pt x="0" y="0"/>
                </a:moveTo>
                <a:cubicBezTo>
                  <a:pt x="1745" y="5818"/>
                  <a:pt x="5235" y="10965"/>
                  <a:pt x="7952" y="16399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75" name="Shape 675"/>
          <p:cNvSpPr/>
          <p:nvPr/>
        </p:nvSpPr>
        <p:spPr>
          <a:xfrm>
            <a:off x="4270863" y="2972875"/>
            <a:ext cx="276650" cy="385125"/>
          </a:xfrm>
          <a:custGeom>
            <a:pathLst>
              <a:path extrusionOk="0" h="15405" w="11066">
                <a:moveTo>
                  <a:pt x="0" y="15405"/>
                </a:moveTo>
                <a:cubicBezTo>
                  <a:pt x="5667" y="12885"/>
                  <a:pt x="13210" y="5547"/>
                  <a:pt x="1043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76" name="Shape 676"/>
          <p:cNvSpPr/>
          <p:nvPr/>
        </p:nvSpPr>
        <p:spPr>
          <a:xfrm>
            <a:off x="4185563" y="2575300"/>
            <a:ext cx="273325" cy="152975"/>
          </a:xfrm>
          <a:custGeom>
            <a:pathLst>
              <a:path extrusionOk="0" h="6119" w="10933">
                <a:moveTo>
                  <a:pt x="0" y="0"/>
                </a:moveTo>
                <a:cubicBezTo>
                  <a:pt x="523" y="3666"/>
                  <a:pt x="8282" y="8283"/>
                  <a:pt x="9939" y="4970"/>
                </a:cubicBezTo>
                <a:cubicBezTo>
                  <a:pt x="10536" y="3775"/>
                  <a:pt x="11380" y="1938"/>
                  <a:pt x="10436" y="994"/>
                </a:cubicBezTo>
                <a:cubicBezTo>
                  <a:pt x="9850" y="408"/>
                  <a:pt x="9634" y="2522"/>
                  <a:pt x="8945" y="2982"/>
                </a:cubicBezTo>
                <a:cubicBezTo>
                  <a:pt x="6671" y="4497"/>
                  <a:pt x="3437" y="2215"/>
                  <a:pt x="994" y="994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77" name="Shape 677"/>
          <p:cNvSpPr/>
          <p:nvPr/>
        </p:nvSpPr>
        <p:spPr>
          <a:xfrm>
            <a:off x="42336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43860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4222838" y="2339250"/>
            <a:ext cx="74550" cy="49700"/>
          </a:xfrm>
          <a:custGeom>
            <a:pathLst>
              <a:path extrusionOk="0" h="1988" w="2982">
                <a:moveTo>
                  <a:pt x="0" y="0"/>
                </a:moveTo>
                <a:cubicBezTo>
                  <a:pt x="993" y="662"/>
                  <a:pt x="1988" y="1325"/>
                  <a:pt x="2982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0" name="Shape 680"/>
          <p:cNvSpPr/>
          <p:nvPr/>
        </p:nvSpPr>
        <p:spPr>
          <a:xfrm>
            <a:off x="4396763" y="2351675"/>
            <a:ext cx="111825" cy="49700"/>
          </a:xfrm>
          <a:custGeom>
            <a:pathLst>
              <a:path extrusionOk="0" h="1988" w="4473">
                <a:moveTo>
                  <a:pt x="4473" y="0"/>
                </a:moveTo>
                <a:cubicBezTo>
                  <a:pt x="2890" y="395"/>
                  <a:pt x="1459" y="1258"/>
                  <a:pt x="0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1" name="Shape 681"/>
          <p:cNvSpPr/>
          <p:nvPr/>
        </p:nvSpPr>
        <p:spPr>
          <a:xfrm>
            <a:off x="3912238" y="3084675"/>
            <a:ext cx="397575" cy="260900"/>
          </a:xfrm>
          <a:custGeom>
            <a:pathLst>
              <a:path extrusionOk="0" h="10436" w="15903">
                <a:moveTo>
                  <a:pt x="15903" y="10436"/>
                </a:moveTo>
                <a:cubicBezTo>
                  <a:pt x="9648" y="9393"/>
                  <a:pt x="2835" y="567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2" name="Shape 682"/>
          <p:cNvSpPr/>
          <p:nvPr/>
        </p:nvSpPr>
        <p:spPr>
          <a:xfrm>
            <a:off x="3966448" y="2195405"/>
            <a:ext cx="710350" cy="665650"/>
          </a:xfrm>
          <a:custGeom>
            <a:pathLst>
              <a:path extrusionOk="0" h="26626" w="28414">
                <a:moveTo>
                  <a:pt x="11747" y="26626"/>
                </a:moveTo>
                <a:cubicBezTo>
                  <a:pt x="6805" y="26626"/>
                  <a:pt x="4847" y="19433"/>
                  <a:pt x="2305" y="15196"/>
                </a:cubicBezTo>
                <a:cubicBezTo>
                  <a:pt x="981" y="12990"/>
                  <a:pt x="-638" y="10129"/>
                  <a:pt x="317" y="7742"/>
                </a:cubicBezTo>
                <a:cubicBezTo>
                  <a:pt x="3275" y="346"/>
                  <a:pt x="15449" y="-1147"/>
                  <a:pt x="23177" y="784"/>
                </a:cubicBezTo>
                <a:cubicBezTo>
                  <a:pt x="29496" y="2363"/>
                  <a:pt x="29570" y="14955"/>
                  <a:pt x="25662" y="20166"/>
                </a:cubicBezTo>
                <a:cubicBezTo>
                  <a:pt x="22503" y="24377"/>
                  <a:pt x="16514" y="26626"/>
                  <a:pt x="11250" y="2662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3" name="Shape 683"/>
          <p:cNvSpPr/>
          <p:nvPr/>
        </p:nvSpPr>
        <p:spPr>
          <a:xfrm>
            <a:off x="3010258" y="2780487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4" name="Shape 684"/>
          <p:cNvSpPr/>
          <p:nvPr/>
        </p:nvSpPr>
        <p:spPr>
          <a:xfrm>
            <a:off x="3248325" y="3035906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5" name="Shape 685"/>
          <p:cNvSpPr/>
          <p:nvPr/>
        </p:nvSpPr>
        <p:spPr>
          <a:xfrm>
            <a:off x="3235900" y="3237234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86" name="Shape 686"/>
          <p:cNvSpPr/>
          <p:nvPr/>
        </p:nvSpPr>
        <p:spPr>
          <a:xfrm>
            <a:off x="3223475" y="3400065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Mallory replace Alice’s message with her own</a:t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3" name="Shape 693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4" name="Shape 694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5" name="Shape 695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6" name="Shape 696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7" name="Shape 697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8" name="Shape 698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99" name="Shape 699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2" name="Shape 702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3" name="Shape 703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4" name="Shape 704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5" name="Shape 705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6" name="Shape 706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7" name="Shape 707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08" name="Shape 708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>
            <a:off x="4242409" y="2861050"/>
            <a:ext cx="67400" cy="1229975"/>
          </a:xfrm>
          <a:custGeom>
            <a:pathLst>
              <a:path extrusionOk="0" h="49199" w="2696">
                <a:moveTo>
                  <a:pt x="2696" y="49199"/>
                </a:moveTo>
                <a:cubicBezTo>
                  <a:pt x="2696" y="37929"/>
                  <a:pt x="1702" y="26675"/>
                  <a:pt x="1702" y="15406"/>
                </a:cubicBezTo>
                <a:cubicBezTo>
                  <a:pt x="1702" y="10270"/>
                  <a:pt x="-1929" y="3631"/>
                  <a:pt x="1702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23" name="Shape 723"/>
          <p:cNvSpPr/>
          <p:nvPr/>
        </p:nvSpPr>
        <p:spPr>
          <a:xfrm>
            <a:off x="4061313" y="4053750"/>
            <a:ext cx="273350" cy="422400"/>
          </a:xfrm>
          <a:custGeom>
            <a:pathLst>
              <a:path extrusionOk="0" h="16896" w="10934">
                <a:moveTo>
                  <a:pt x="10934" y="0"/>
                </a:moveTo>
                <a:cubicBezTo>
                  <a:pt x="7753" y="5906"/>
                  <a:pt x="3000" y="10895"/>
                  <a:pt x="0" y="1689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24" name="Shape 724"/>
          <p:cNvSpPr/>
          <p:nvPr/>
        </p:nvSpPr>
        <p:spPr>
          <a:xfrm>
            <a:off x="4347063" y="4091025"/>
            <a:ext cx="198800" cy="409975"/>
          </a:xfrm>
          <a:custGeom>
            <a:pathLst>
              <a:path extrusionOk="0" h="16399" w="7952">
                <a:moveTo>
                  <a:pt x="0" y="0"/>
                </a:moveTo>
                <a:cubicBezTo>
                  <a:pt x="1745" y="5818"/>
                  <a:pt x="5235" y="10965"/>
                  <a:pt x="7952" y="16399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25" name="Shape 725"/>
          <p:cNvSpPr/>
          <p:nvPr/>
        </p:nvSpPr>
        <p:spPr>
          <a:xfrm>
            <a:off x="4270863" y="2972875"/>
            <a:ext cx="276650" cy="385125"/>
          </a:xfrm>
          <a:custGeom>
            <a:pathLst>
              <a:path extrusionOk="0" h="15405" w="11066">
                <a:moveTo>
                  <a:pt x="0" y="15405"/>
                </a:moveTo>
                <a:cubicBezTo>
                  <a:pt x="5667" y="12885"/>
                  <a:pt x="13210" y="5547"/>
                  <a:pt x="1043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26" name="Shape 726"/>
          <p:cNvSpPr/>
          <p:nvPr/>
        </p:nvSpPr>
        <p:spPr>
          <a:xfrm>
            <a:off x="4185563" y="2575300"/>
            <a:ext cx="273325" cy="152975"/>
          </a:xfrm>
          <a:custGeom>
            <a:pathLst>
              <a:path extrusionOk="0" h="6119" w="10933">
                <a:moveTo>
                  <a:pt x="0" y="0"/>
                </a:moveTo>
                <a:cubicBezTo>
                  <a:pt x="523" y="3666"/>
                  <a:pt x="8282" y="8283"/>
                  <a:pt x="9939" y="4970"/>
                </a:cubicBezTo>
                <a:cubicBezTo>
                  <a:pt x="10536" y="3775"/>
                  <a:pt x="11380" y="1938"/>
                  <a:pt x="10436" y="994"/>
                </a:cubicBezTo>
                <a:cubicBezTo>
                  <a:pt x="9850" y="408"/>
                  <a:pt x="9634" y="2522"/>
                  <a:pt x="8945" y="2982"/>
                </a:cubicBezTo>
                <a:cubicBezTo>
                  <a:pt x="6671" y="4497"/>
                  <a:pt x="3437" y="2215"/>
                  <a:pt x="994" y="994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27" name="Shape 727"/>
          <p:cNvSpPr/>
          <p:nvPr/>
        </p:nvSpPr>
        <p:spPr>
          <a:xfrm>
            <a:off x="42336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43860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4222838" y="2339250"/>
            <a:ext cx="74550" cy="49700"/>
          </a:xfrm>
          <a:custGeom>
            <a:pathLst>
              <a:path extrusionOk="0" h="1988" w="2982">
                <a:moveTo>
                  <a:pt x="0" y="0"/>
                </a:moveTo>
                <a:cubicBezTo>
                  <a:pt x="993" y="662"/>
                  <a:pt x="1988" y="1325"/>
                  <a:pt x="2982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0" name="Shape 730"/>
          <p:cNvSpPr/>
          <p:nvPr/>
        </p:nvSpPr>
        <p:spPr>
          <a:xfrm>
            <a:off x="4396763" y="2351675"/>
            <a:ext cx="111825" cy="49700"/>
          </a:xfrm>
          <a:custGeom>
            <a:pathLst>
              <a:path extrusionOk="0" h="1988" w="4473">
                <a:moveTo>
                  <a:pt x="4473" y="0"/>
                </a:moveTo>
                <a:cubicBezTo>
                  <a:pt x="2890" y="395"/>
                  <a:pt x="1459" y="1258"/>
                  <a:pt x="0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1" name="Shape 731"/>
          <p:cNvSpPr/>
          <p:nvPr/>
        </p:nvSpPr>
        <p:spPr>
          <a:xfrm>
            <a:off x="3912238" y="3084675"/>
            <a:ext cx="397575" cy="260900"/>
          </a:xfrm>
          <a:custGeom>
            <a:pathLst>
              <a:path extrusionOk="0" h="10436" w="15903">
                <a:moveTo>
                  <a:pt x="15903" y="10436"/>
                </a:moveTo>
                <a:cubicBezTo>
                  <a:pt x="9648" y="9393"/>
                  <a:pt x="2835" y="567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2" name="Shape 732"/>
          <p:cNvSpPr/>
          <p:nvPr/>
        </p:nvSpPr>
        <p:spPr>
          <a:xfrm>
            <a:off x="3966448" y="2195405"/>
            <a:ext cx="710350" cy="665650"/>
          </a:xfrm>
          <a:custGeom>
            <a:pathLst>
              <a:path extrusionOk="0" h="26626" w="28414">
                <a:moveTo>
                  <a:pt x="11747" y="26626"/>
                </a:moveTo>
                <a:cubicBezTo>
                  <a:pt x="6805" y="26626"/>
                  <a:pt x="4847" y="19433"/>
                  <a:pt x="2305" y="15196"/>
                </a:cubicBezTo>
                <a:cubicBezTo>
                  <a:pt x="981" y="12990"/>
                  <a:pt x="-638" y="10129"/>
                  <a:pt x="317" y="7742"/>
                </a:cubicBezTo>
                <a:cubicBezTo>
                  <a:pt x="3275" y="346"/>
                  <a:pt x="15449" y="-1147"/>
                  <a:pt x="23177" y="784"/>
                </a:cubicBezTo>
                <a:cubicBezTo>
                  <a:pt x="29496" y="2363"/>
                  <a:pt x="29570" y="14955"/>
                  <a:pt x="25662" y="20166"/>
                </a:cubicBezTo>
                <a:cubicBezTo>
                  <a:pt x="22503" y="24377"/>
                  <a:pt x="16514" y="26626"/>
                  <a:pt x="11250" y="2662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3" name="Shape 733"/>
          <p:cNvSpPr/>
          <p:nvPr/>
        </p:nvSpPr>
        <p:spPr>
          <a:xfrm>
            <a:off x="3010258" y="2780487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4" name="Shape 734"/>
          <p:cNvSpPr/>
          <p:nvPr/>
        </p:nvSpPr>
        <p:spPr>
          <a:xfrm>
            <a:off x="3248325" y="3035906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5" name="Shape 735"/>
          <p:cNvSpPr/>
          <p:nvPr/>
        </p:nvSpPr>
        <p:spPr>
          <a:xfrm>
            <a:off x="3235900" y="3237234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6" name="Shape 736"/>
          <p:cNvSpPr/>
          <p:nvPr/>
        </p:nvSpPr>
        <p:spPr>
          <a:xfrm>
            <a:off x="3223475" y="3400065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7" name="Shape 737"/>
          <p:cNvSpPr/>
          <p:nvPr/>
        </p:nvSpPr>
        <p:spPr>
          <a:xfrm>
            <a:off x="4514083" y="2780500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8" name="Shape 738"/>
          <p:cNvSpPr/>
          <p:nvPr/>
        </p:nvSpPr>
        <p:spPr>
          <a:xfrm>
            <a:off x="4752150" y="3035918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39" name="Shape 739"/>
          <p:cNvSpPr/>
          <p:nvPr/>
        </p:nvSpPr>
        <p:spPr>
          <a:xfrm>
            <a:off x="4739725" y="3237246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0" name="Shape 740"/>
          <p:cNvSpPr/>
          <p:nvPr/>
        </p:nvSpPr>
        <p:spPr>
          <a:xfrm>
            <a:off x="4727300" y="3400077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Intro to Bitcoin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Sending a Transaction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Miners (Secure the Network)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Cryptographic Hash Functions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Addresses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Digital Signatures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Transaction Structure and Signing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Gossip Protocol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Bitcoin Script (if we have time!)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6" name="Shape 746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7" name="Shape 747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8" name="Shape 748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49" name="Shape 749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0" name="Shape 750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1" name="Shape 751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2" name="Shape 752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5" name="Shape 755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6" name="Shape 756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7" name="Shape 757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8" name="Shape 758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59" name="Shape 759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60" name="Shape 760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61" name="Shape 761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4242409" y="2861050"/>
            <a:ext cx="67400" cy="1229975"/>
          </a:xfrm>
          <a:custGeom>
            <a:pathLst>
              <a:path extrusionOk="0" h="49199" w="2696">
                <a:moveTo>
                  <a:pt x="2696" y="49199"/>
                </a:moveTo>
                <a:cubicBezTo>
                  <a:pt x="2696" y="37929"/>
                  <a:pt x="1702" y="26675"/>
                  <a:pt x="1702" y="15406"/>
                </a:cubicBezTo>
                <a:cubicBezTo>
                  <a:pt x="1702" y="10270"/>
                  <a:pt x="-1929" y="3631"/>
                  <a:pt x="1702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76" name="Shape 776"/>
          <p:cNvSpPr/>
          <p:nvPr/>
        </p:nvSpPr>
        <p:spPr>
          <a:xfrm>
            <a:off x="4061313" y="4053750"/>
            <a:ext cx="273350" cy="422400"/>
          </a:xfrm>
          <a:custGeom>
            <a:pathLst>
              <a:path extrusionOk="0" h="16896" w="10934">
                <a:moveTo>
                  <a:pt x="10934" y="0"/>
                </a:moveTo>
                <a:cubicBezTo>
                  <a:pt x="7753" y="5906"/>
                  <a:pt x="3000" y="10895"/>
                  <a:pt x="0" y="1689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77" name="Shape 777"/>
          <p:cNvSpPr/>
          <p:nvPr/>
        </p:nvSpPr>
        <p:spPr>
          <a:xfrm>
            <a:off x="4347063" y="4091025"/>
            <a:ext cx="198800" cy="409975"/>
          </a:xfrm>
          <a:custGeom>
            <a:pathLst>
              <a:path extrusionOk="0" h="16399" w="7952">
                <a:moveTo>
                  <a:pt x="0" y="0"/>
                </a:moveTo>
                <a:cubicBezTo>
                  <a:pt x="1745" y="5818"/>
                  <a:pt x="5235" y="10965"/>
                  <a:pt x="7952" y="16399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78" name="Shape 778"/>
          <p:cNvSpPr/>
          <p:nvPr/>
        </p:nvSpPr>
        <p:spPr>
          <a:xfrm>
            <a:off x="4270863" y="2972875"/>
            <a:ext cx="276650" cy="385125"/>
          </a:xfrm>
          <a:custGeom>
            <a:pathLst>
              <a:path extrusionOk="0" h="15405" w="11066">
                <a:moveTo>
                  <a:pt x="0" y="15405"/>
                </a:moveTo>
                <a:cubicBezTo>
                  <a:pt x="5667" y="12885"/>
                  <a:pt x="13210" y="5547"/>
                  <a:pt x="1043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79" name="Shape 779"/>
          <p:cNvSpPr/>
          <p:nvPr/>
        </p:nvSpPr>
        <p:spPr>
          <a:xfrm>
            <a:off x="4185563" y="2575300"/>
            <a:ext cx="273325" cy="152975"/>
          </a:xfrm>
          <a:custGeom>
            <a:pathLst>
              <a:path extrusionOk="0" h="6119" w="10933">
                <a:moveTo>
                  <a:pt x="0" y="0"/>
                </a:moveTo>
                <a:cubicBezTo>
                  <a:pt x="523" y="3666"/>
                  <a:pt x="8282" y="8283"/>
                  <a:pt x="9939" y="4970"/>
                </a:cubicBezTo>
                <a:cubicBezTo>
                  <a:pt x="10536" y="3775"/>
                  <a:pt x="11380" y="1938"/>
                  <a:pt x="10436" y="994"/>
                </a:cubicBezTo>
                <a:cubicBezTo>
                  <a:pt x="9850" y="408"/>
                  <a:pt x="9634" y="2522"/>
                  <a:pt x="8945" y="2982"/>
                </a:cubicBezTo>
                <a:cubicBezTo>
                  <a:pt x="6671" y="4497"/>
                  <a:pt x="3437" y="2215"/>
                  <a:pt x="994" y="994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0" name="Shape 780"/>
          <p:cNvSpPr/>
          <p:nvPr/>
        </p:nvSpPr>
        <p:spPr>
          <a:xfrm>
            <a:off x="42336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43860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4222838" y="2339250"/>
            <a:ext cx="74550" cy="49700"/>
          </a:xfrm>
          <a:custGeom>
            <a:pathLst>
              <a:path extrusionOk="0" h="1988" w="2982">
                <a:moveTo>
                  <a:pt x="0" y="0"/>
                </a:moveTo>
                <a:cubicBezTo>
                  <a:pt x="993" y="662"/>
                  <a:pt x="1988" y="1325"/>
                  <a:pt x="2982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3" name="Shape 783"/>
          <p:cNvSpPr/>
          <p:nvPr/>
        </p:nvSpPr>
        <p:spPr>
          <a:xfrm>
            <a:off x="4396763" y="2351675"/>
            <a:ext cx="111825" cy="49700"/>
          </a:xfrm>
          <a:custGeom>
            <a:pathLst>
              <a:path extrusionOk="0" h="1988" w="4473">
                <a:moveTo>
                  <a:pt x="4473" y="0"/>
                </a:moveTo>
                <a:cubicBezTo>
                  <a:pt x="2890" y="395"/>
                  <a:pt x="1459" y="1258"/>
                  <a:pt x="0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4" name="Shape 784"/>
          <p:cNvSpPr/>
          <p:nvPr/>
        </p:nvSpPr>
        <p:spPr>
          <a:xfrm>
            <a:off x="3912238" y="3084675"/>
            <a:ext cx="397575" cy="260900"/>
          </a:xfrm>
          <a:custGeom>
            <a:pathLst>
              <a:path extrusionOk="0" h="10436" w="15903">
                <a:moveTo>
                  <a:pt x="15903" y="10436"/>
                </a:moveTo>
                <a:cubicBezTo>
                  <a:pt x="9648" y="9393"/>
                  <a:pt x="2835" y="567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5" name="Shape 785"/>
          <p:cNvSpPr/>
          <p:nvPr/>
        </p:nvSpPr>
        <p:spPr>
          <a:xfrm>
            <a:off x="3966448" y="2195405"/>
            <a:ext cx="710350" cy="665650"/>
          </a:xfrm>
          <a:custGeom>
            <a:pathLst>
              <a:path extrusionOk="0" h="26626" w="28414">
                <a:moveTo>
                  <a:pt x="11747" y="26626"/>
                </a:moveTo>
                <a:cubicBezTo>
                  <a:pt x="6805" y="26626"/>
                  <a:pt x="4847" y="19433"/>
                  <a:pt x="2305" y="15196"/>
                </a:cubicBezTo>
                <a:cubicBezTo>
                  <a:pt x="981" y="12990"/>
                  <a:pt x="-638" y="10129"/>
                  <a:pt x="317" y="7742"/>
                </a:cubicBezTo>
                <a:cubicBezTo>
                  <a:pt x="3275" y="346"/>
                  <a:pt x="15449" y="-1147"/>
                  <a:pt x="23177" y="784"/>
                </a:cubicBezTo>
                <a:cubicBezTo>
                  <a:pt x="29496" y="2363"/>
                  <a:pt x="29570" y="14955"/>
                  <a:pt x="25662" y="20166"/>
                </a:cubicBezTo>
                <a:cubicBezTo>
                  <a:pt x="22503" y="24377"/>
                  <a:pt x="16514" y="26626"/>
                  <a:pt x="11250" y="2662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6" name="Shape 786"/>
          <p:cNvSpPr/>
          <p:nvPr/>
        </p:nvSpPr>
        <p:spPr>
          <a:xfrm>
            <a:off x="5885633" y="2866287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7" name="Shape 787"/>
          <p:cNvSpPr/>
          <p:nvPr/>
        </p:nvSpPr>
        <p:spPr>
          <a:xfrm>
            <a:off x="6123700" y="3121706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8" name="Shape 788"/>
          <p:cNvSpPr/>
          <p:nvPr/>
        </p:nvSpPr>
        <p:spPr>
          <a:xfrm>
            <a:off x="6111275" y="3323034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89" name="Shape 789"/>
          <p:cNvSpPr/>
          <p:nvPr/>
        </p:nvSpPr>
        <p:spPr>
          <a:xfrm>
            <a:off x="6098850" y="3485865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90" name="Shape 790"/>
          <p:cNvSpPr/>
          <p:nvPr/>
        </p:nvSpPr>
        <p:spPr>
          <a:xfrm>
            <a:off x="5364000" y="2908403"/>
            <a:ext cx="509375" cy="87450"/>
          </a:xfrm>
          <a:custGeom>
            <a:pathLst>
              <a:path extrusionOk="0" h="3498" w="20375">
                <a:moveTo>
                  <a:pt x="0" y="2838"/>
                </a:moveTo>
                <a:cubicBezTo>
                  <a:pt x="3147" y="2838"/>
                  <a:pt x="6626" y="4245"/>
                  <a:pt x="9442" y="2838"/>
                </a:cubicBezTo>
                <a:cubicBezTo>
                  <a:pt x="11368" y="1874"/>
                  <a:pt x="13614" y="-841"/>
                  <a:pt x="15406" y="353"/>
                </a:cubicBezTo>
                <a:cubicBezTo>
                  <a:pt x="16890" y="1342"/>
                  <a:pt x="19577" y="3936"/>
                  <a:pt x="20375" y="234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91" name="Shape 791"/>
          <p:cNvSpPr/>
          <p:nvPr/>
        </p:nvSpPr>
        <p:spPr>
          <a:xfrm>
            <a:off x="5339150" y="3090565"/>
            <a:ext cx="496950" cy="176150"/>
          </a:xfrm>
          <a:custGeom>
            <a:pathLst>
              <a:path extrusionOk="0" h="7046" w="19878">
                <a:moveTo>
                  <a:pt x="0" y="3999"/>
                </a:moveTo>
                <a:cubicBezTo>
                  <a:pt x="2133" y="5776"/>
                  <a:pt x="5691" y="8098"/>
                  <a:pt x="7951" y="6484"/>
                </a:cubicBezTo>
                <a:cubicBezTo>
                  <a:pt x="9895" y="5094"/>
                  <a:pt x="9939" y="1845"/>
                  <a:pt x="11927" y="520"/>
                </a:cubicBezTo>
                <a:cubicBezTo>
                  <a:pt x="14200" y="-995"/>
                  <a:pt x="17434" y="1286"/>
                  <a:pt x="19878" y="250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92" name="Shape 792"/>
          <p:cNvSpPr/>
          <p:nvPr/>
        </p:nvSpPr>
        <p:spPr>
          <a:xfrm>
            <a:off x="5388850" y="3357536"/>
            <a:ext cx="484525" cy="164325"/>
          </a:xfrm>
          <a:custGeom>
            <a:pathLst>
              <a:path extrusionOk="0" h="6573" w="19381">
                <a:moveTo>
                  <a:pt x="0" y="4254"/>
                </a:moveTo>
                <a:cubicBezTo>
                  <a:pt x="1914" y="5104"/>
                  <a:pt x="3975" y="6904"/>
                  <a:pt x="5963" y="6242"/>
                </a:cubicBezTo>
                <a:cubicBezTo>
                  <a:pt x="8521" y="5388"/>
                  <a:pt x="8785" y="806"/>
                  <a:pt x="11430" y="278"/>
                </a:cubicBezTo>
                <a:cubicBezTo>
                  <a:pt x="14205" y="-277"/>
                  <a:pt x="17379" y="1258"/>
                  <a:pt x="19381" y="326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93" name="Shape 793"/>
          <p:cNvSpPr txBox="1"/>
          <p:nvPr/>
        </p:nvSpPr>
        <p:spPr>
          <a:xfrm>
            <a:off x="5730263" y="3689775"/>
            <a:ext cx="1514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rent to account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#CE870B07</a:t>
            </a:r>
            <a:endParaRPr/>
          </a:p>
        </p:txBody>
      </p:sp>
      <p:sp>
        <p:nvSpPr>
          <p:cNvPr id="794" name="Shape 7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Mallory replace Alice’s message with her own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0" name="Shape 800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1" name="Shape 801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2" name="Shape 802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3" name="Shape 803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4" name="Shape 804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5" name="Shape 805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6" name="Shape 806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09" name="Shape 809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10" name="Shape 810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11" name="Shape 811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12" name="Shape 812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13" name="Shape 813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14" name="Shape 814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15" name="Shape 815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4242409" y="2861050"/>
            <a:ext cx="67400" cy="1229975"/>
          </a:xfrm>
          <a:custGeom>
            <a:pathLst>
              <a:path extrusionOk="0" h="49199" w="2696">
                <a:moveTo>
                  <a:pt x="2696" y="49199"/>
                </a:moveTo>
                <a:cubicBezTo>
                  <a:pt x="2696" y="37929"/>
                  <a:pt x="1702" y="26675"/>
                  <a:pt x="1702" y="15406"/>
                </a:cubicBezTo>
                <a:cubicBezTo>
                  <a:pt x="1702" y="10270"/>
                  <a:pt x="-1929" y="3631"/>
                  <a:pt x="1702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0" name="Shape 830"/>
          <p:cNvSpPr/>
          <p:nvPr/>
        </p:nvSpPr>
        <p:spPr>
          <a:xfrm>
            <a:off x="4061313" y="4053750"/>
            <a:ext cx="273350" cy="422400"/>
          </a:xfrm>
          <a:custGeom>
            <a:pathLst>
              <a:path extrusionOk="0" h="16896" w="10934">
                <a:moveTo>
                  <a:pt x="10934" y="0"/>
                </a:moveTo>
                <a:cubicBezTo>
                  <a:pt x="7753" y="5906"/>
                  <a:pt x="3000" y="10895"/>
                  <a:pt x="0" y="1689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1" name="Shape 831"/>
          <p:cNvSpPr/>
          <p:nvPr/>
        </p:nvSpPr>
        <p:spPr>
          <a:xfrm>
            <a:off x="4347063" y="4091025"/>
            <a:ext cx="198800" cy="409975"/>
          </a:xfrm>
          <a:custGeom>
            <a:pathLst>
              <a:path extrusionOk="0" h="16399" w="7952">
                <a:moveTo>
                  <a:pt x="0" y="0"/>
                </a:moveTo>
                <a:cubicBezTo>
                  <a:pt x="1745" y="5818"/>
                  <a:pt x="5235" y="10965"/>
                  <a:pt x="7952" y="16399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2" name="Shape 832"/>
          <p:cNvSpPr/>
          <p:nvPr/>
        </p:nvSpPr>
        <p:spPr>
          <a:xfrm>
            <a:off x="4270863" y="2972875"/>
            <a:ext cx="276650" cy="385125"/>
          </a:xfrm>
          <a:custGeom>
            <a:pathLst>
              <a:path extrusionOk="0" h="15405" w="11066">
                <a:moveTo>
                  <a:pt x="0" y="15405"/>
                </a:moveTo>
                <a:cubicBezTo>
                  <a:pt x="5667" y="12885"/>
                  <a:pt x="13210" y="5547"/>
                  <a:pt x="1043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3" name="Shape 833"/>
          <p:cNvSpPr/>
          <p:nvPr/>
        </p:nvSpPr>
        <p:spPr>
          <a:xfrm>
            <a:off x="4185563" y="2575300"/>
            <a:ext cx="273325" cy="152975"/>
          </a:xfrm>
          <a:custGeom>
            <a:pathLst>
              <a:path extrusionOk="0" h="6119" w="10933">
                <a:moveTo>
                  <a:pt x="0" y="0"/>
                </a:moveTo>
                <a:cubicBezTo>
                  <a:pt x="523" y="3666"/>
                  <a:pt x="8282" y="8283"/>
                  <a:pt x="9939" y="4970"/>
                </a:cubicBezTo>
                <a:cubicBezTo>
                  <a:pt x="10536" y="3775"/>
                  <a:pt x="11380" y="1938"/>
                  <a:pt x="10436" y="994"/>
                </a:cubicBezTo>
                <a:cubicBezTo>
                  <a:pt x="9850" y="408"/>
                  <a:pt x="9634" y="2522"/>
                  <a:pt x="8945" y="2982"/>
                </a:cubicBezTo>
                <a:cubicBezTo>
                  <a:pt x="6671" y="4497"/>
                  <a:pt x="3437" y="2215"/>
                  <a:pt x="994" y="994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4" name="Shape 834"/>
          <p:cNvSpPr/>
          <p:nvPr/>
        </p:nvSpPr>
        <p:spPr>
          <a:xfrm>
            <a:off x="42336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4386013" y="24253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Shape 836"/>
          <p:cNvSpPr/>
          <p:nvPr/>
        </p:nvSpPr>
        <p:spPr>
          <a:xfrm>
            <a:off x="4222838" y="2339250"/>
            <a:ext cx="74550" cy="49700"/>
          </a:xfrm>
          <a:custGeom>
            <a:pathLst>
              <a:path extrusionOk="0" h="1988" w="2982">
                <a:moveTo>
                  <a:pt x="0" y="0"/>
                </a:moveTo>
                <a:cubicBezTo>
                  <a:pt x="993" y="662"/>
                  <a:pt x="1988" y="1325"/>
                  <a:pt x="2982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7" name="Shape 837"/>
          <p:cNvSpPr/>
          <p:nvPr/>
        </p:nvSpPr>
        <p:spPr>
          <a:xfrm>
            <a:off x="4396763" y="2351675"/>
            <a:ext cx="111825" cy="49700"/>
          </a:xfrm>
          <a:custGeom>
            <a:pathLst>
              <a:path extrusionOk="0" h="1988" w="4473">
                <a:moveTo>
                  <a:pt x="4473" y="0"/>
                </a:moveTo>
                <a:cubicBezTo>
                  <a:pt x="2890" y="395"/>
                  <a:pt x="1459" y="1258"/>
                  <a:pt x="0" y="198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8" name="Shape 838"/>
          <p:cNvSpPr/>
          <p:nvPr/>
        </p:nvSpPr>
        <p:spPr>
          <a:xfrm>
            <a:off x="3912238" y="3084675"/>
            <a:ext cx="397575" cy="260900"/>
          </a:xfrm>
          <a:custGeom>
            <a:pathLst>
              <a:path extrusionOk="0" h="10436" w="15903">
                <a:moveTo>
                  <a:pt x="15903" y="10436"/>
                </a:moveTo>
                <a:cubicBezTo>
                  <a:pt x="9648" y="9393"/>
                  <a:pt x="2835" y="567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39" name="Shape 839"/>
          <p:cNvSpPr/>
          <p:nvPr/>
        </p:nvSpPr>
        <p:spPr>
          <a:xfrm>
            <a:off x="3966448" y="2195405"/>
            <a:ext cx="710350" cy="665650"/>
          </a:xfrm>
          <a:custGeom>
            <a:pathLst>
              <a:path extrusionOk="0" h="26626" w="28414">
                <a:moveTo>
                  <a:pt x="11747" y="26626"/>
                </a:moveTo>
                <a:cubicBezTo>
                  <a:pt x="6805" y="26626"/>
                  <a:pt x="4847" y="19433"/>
                  <a:pt x="2305" y="15196"/>
                </a:cubicBezTo>
                <a:cubicBezTo>
                  <a:pt x="981" y="12990"/>
                  <a:pt x="-638" y="10129"/>
                  <a:pt x="317" y="7742"/>
                </a:cubicBezTo>
                <a:cubicBezTo>
                  <a:pt x="3275" y="346"/>
                  <a:pt x="15449" y="-1147"/>
                  <a:pt x="23177" y="784"/>
                </a:cubicBezTo>
                <a:cubicBezTo>
                  <a:pt x="29496" y="2363"/>
                  <a:pt x="29570" y="14955"/>
                  <a:pt x="25662" y="20166"/>
                </a:cubicBezTo>
                <a:cubicBezTo>
                  <a:pt x="22503" y="24377"/>
                  <a:pt x="16514" y="26626"/>
                  <a:pt x="11250" y="2662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0" name="Shape 840"/>
          <p:cNvSpPr/>
          <p:nvPr/>
        </p:nvSpPr>
        <p:spPr>
          <a:xfrm>
            <a:off x="8242008" y="2780500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1" name="Shape 841"/>
          <p:cNvSpPr/>
          <p:nvPr/>
        </p:nvSpPr>
        <p:spPr>
          <a:xfrm>
            <a:off x="8480075" y="3035918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2" name="Shape 842"/>
          <p:cNvSpPr/>
          <p:nvPr/>
        </p:nvSpPr>
        <p:spPr>
          <a:xfrm>
            <a:off x="8467650" y="3237246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3" name="Shape 843"/>
          <p:cNvSpPr/>
          <p:nvPr/>
        </p:nvSpPr>
        <p:spPr>
          <a:xfrm>
            <a:off x="8455225" y="3400077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4" name="Shape 844"/>
          <p:cNvSpPr/>
          <p:nvPr/>
        </p:nvSpPr>
        <p:spPr>
          <a:xfrm>
            <a:off x="7242702" y="2182430"/>
            <a:ext cx="163600" cy="152825"/>
          </a:xfrm>
          <a:custGeom>
            <a:pathLst>
              <a:path extrusionOk="0" h="6113" w="6544">
                <a:moveTo>
                  <a:pt x="6544" y="1045"/>
                </a:moveTo>
                <a:cubicBezTo>
                  <a:pt x="4728" y="818"/>
                  <a:pt x="2541" y="-548"/>
                  <a:pt x="1078" y="549"/>
                </a:cubicBezTo>
                <a:cubicBezTo>
                  <a:pt x="-253" y="1547"/>
                  <a:pt x="-163" y="4029"/>
                  <a:pt x="581" y="5518"/>
                </a:cubicBezTo>
                <a:cubicBezTo>
                  <a:pt x="1529" y="7415"/>
                  <a:pt x="5550" y="3663"/>
                  <a:pt x="5550" y="15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5" name="Shape 845"/>
          <p:cNvSpPr/>
          <p:nvPr/>
        </p:nvSpPr>
        <p:spPr>
          <a:xfrm>
            <a:off x="7101280" y="1866331"/>
            <a:ext cx="230475" cy="167625"/>
          </a:xfrm>
          <a:custGeom>
            <a:pathLst>
              <a:path extrusionOk="0" h="6705" w="9219">
                <a:moveTo>
                  <a:pt x="7729" y="769"/>
                </a:moveTo>
                <a:cubicBezTo>
                  <a:pt x="5409" y="769"/>
                  <a:pt x="2411" y="-871"/>
                  <a:pt x="771" y="769"/>
                </a:cubicBezTo>
                <a:cubicBezTo>
                  <a:pt x="-400" y="1940"/>
                  <a:pt x="30" y="4256"/>
                  <a:pt x="771" y="5738"/>
                </a:cubicBezTo>
                <a:cubicBezTo>
                  <a:pt x="2195" y="8587"/>
                  <a:pt x="7792" y="4115"/>
                  <a:pt x="9219" y="126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6" name="Shape 846"/>
          <p:cNvSpPr txBox="1"/>
          <p:nvPr/>
        </p:nvSpPr>
        <p:spPr>
          <a:xfrm>
            <a:off x="6408300" y="670875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Sure thing Alice!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6126053" y="514666"/>
            <a:ext cx="1218600" cy="1375375"/>
          </a:xfrm>
          <a:custGeom>
            <a:pathLst>
              <a:path extrusionOk="0" h="55015" w="48744">
                <a:moveTo>
                  <a:pt x="25715" y="50665"/>
                </a:moveTo>
                <a:cubicBezTo>
                  <a:pt x="24161" y="53773"/>
                  <a:pt x="19357" y="54720"/>
                  <a:pt x="15918" y="54228"/>
                </a:cubicBezTo>
                <a:cubicBezTo>
                  <a:pt x="14977" y="54093"/>
                  <a:pt x="13505" y="53378"/>
                  <a:pt x="13692" y="52446"/>
                </a:cubicBezTo>
                <a:cubicBezTo>
                  <a:pt x="13837" y="51718"/>
                  <a:pt x="16215" y="51110"/>
                  <a:pt x="15473" y="51110"/>
                </a:cubicBezTo>
                <a:cubicBezTo>
                  <a:pt x="13079" y="51110"/>
                  <a:pt x="10488" y="53071"/>
                  <a:pt x="8348" y="52001"/>
                </a:cubicBezTo>
                <a:cubicBezTo>
                  <a:pt x="5352" y="50503"/>
                  <a:pt x="7179" y="45381"/>
                  <a:pt x="6121" y="42204"/>
                </a:cubicBezTo>
                <a:cubicBezTo>
                  <a:pt x="5275" y="39665"/>
                  <a:pt x="2046" y="38173"/>
                  <a:pt x="1668" y="35524"/>
                </a:cubicBezTo>
                <a:cubicBezTo>
                  <a:pt x="1226" y="32434"/>
                  <a:pt x="4919" y="30090"/>
                  <a:pt x="5676" y="27063"/>
                </a:cubicBezTo>
                <a:cubicBezTo>
                  <a:pt x="6295" y="24585"/>
                  <a:pt x="2030" y="23250"/>
                  <a:pt x="1223" y="20828"/>
                </a:cubicBezTo>
                <a:cubicBezTo>
                  <a:pt x="559" y="18836"/>
                  <a:pt x="-331" y="16585"/>
                  <a:pt x="332" y="14594"/>
                </a:cubicBezTo>
                <a:cubicBezTo>
                  <a:pt x="822" y="13123"/>
                  <a:pt x="3689" y="14353"/>
                  <a:pt x="4785" y="13258"/>
                </a:cubicBezTo>
                <a:cubicBezTo>
                  <a:pt x="6083" y="11959"/>
                  <a:pt x="2868" y="9655"/>
                  <a:pt x="3449" y="7914"/>
                </a:cubicBezTo>
                <a:cubicBezTo>
                  <a:pt x="5317" y="2307"/>
                  <a:pt x="13747" y="1777"/>
                  <a:pt x="19481" y="343"/>
                </a:cubicBezTo>
                <a:cubicBezTo>
                  <a:pt x="22108" y="-314"/>
                  <a:pt x="25174" y="284"/>
                  <a:pt x="27497" y="1679"/>
                </a:cubicBezTo>
                <a:cubicBezTo>
                  <a:pt x="28948" y="2549"/>
                  <a:pt x="28921" y="5687"/>
                  <a:pt x="30614" y="5687"/>
                </a:cubicBezTo>
                <a:cubicBezTo>
                  <a:pt x="34369" y="5687"/>
                  <a:pt x="37850" y="645"/>
                  <a:pt x="41302" y="2125"/>
                </a:cubicBezTo>
                <a:cubicBezTo>
                  <a:pt x="43505" y="3069"/>
                  <a:pt x="42902" y="6658"/>
                  <a:pt x="43974" y="8804"/>
                </a:cubicBezTo>
                <a:cubicBezTo>
                  <a:pt x="44960" y="10778"/>
                  <a:pt x="47728" y="11609"/>
                  <a:pt x="48427" y="13703"/>
                </a:cubicBezTo>
                <a:cubicBezTo>
                  <a:pt x="49407" y="16643"/>
                  <a:pt x="47614" y="20129"/>
                  <a:pt x="45755" y="22609"/>
                </a:cubicBezTo>
                <a:cubicBezTo>
                  <a:pt x="44129" y="24775"/>
                  <a:pt x="47360" y="27929"/>
                  <a:pt x="47091" y="30625"/>
                </a:cubicBezTo>
                <a:cubicBezTo>
                  <a:pt x="46865" y="32879"/>
                  <a:pt x="43154" y="34179"/>
                  <a:pt x="43528" y="36415"/>
                </a:cubicBezTo>
                <a:cubicBezTo>
                  <a:pt x="43883" y="38546"/>
                  <a:pt x="47163" y="41537"/>
                  <a:pt x="45310" y="42649"/>
                </a:cubicBezTo>
                <a:cubicBezTo>
                  <a:pt x="43735" y="43593"/>
                  <a:pt x="40983" y="42456"/>
                  <a:pt x="39966" y="43985"/>
                </a:cubicBezTo>
                <a:cubicBezTo>
                  <a:pt x="38428" y="46292"/>
                  <a:pt x="40045" y="50461"/>
                  <a:pt x="37739" y="52001"/>
                </a:cubicBezTo>
                <a:cubicBezTo>
                  <a:pt x="35625" y="53411"/>
                  <a:pt x="32709" y="51110"/>
                  <a:pt x="30169" y="51110"/>
                </a:cubicBezTo>
                <a:cubicBezTo>
                  <a:pt x="27108" y="51110"/>
                  <a:pt x="24445" y="56040"/>
                  <a:pt x="21707" y="54673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8" name="Shape 848"/>
          <p:cNvSpPr/>
          <p:nvPr/>
        </p:nvSpPr>
        <p:spPr>
          <a:xfrm>
            <a:off x="3813702" y="2106230"/>
            <a:ext cx="163600" cy="152825"/>
          </a:xfrm>
          <a:custGeom>
            <a:pathLst>
              <a:path extrusionOk="0" h="6113" w="6544">
                <a:moveTo>
                  <a:pt x="6544" y="1045"/>
                </a:moveTo>
                <a:cubicBezTo>
                  <a:pt x="4728" y="818"/>
                  <a:pt x="2541" y="-548"/>
                  <a:pt x="1078" y="549"/>
                </a:cubicBezTo>
                <a:cubicBezTo>
                  <a:pt x="-253" y="1547"/>
                  <a:pt x="-163" y="4029"/>
                  <a:pt x="581" y="5518"/>
                </a:cubicBezTo>
                <a:cubicBezTo>
                  <a:pt x="1529" y="7415"/>
                  <a:pt x="5550" y="3663"/>
                  <a:pt x="5550" y="15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49" name="Shape 849"/>
          <p:cNvSpPr/>
          <p:nvPr/>
        </p:nvSpPr>
        <p:spPr>
          <a:xfrm>
            <a:off x="3672280" y="1790131"/>
            <a:ext cx="230475" cy="167625"/>
          </a:xfrm>
          <a:custGeom>
            <a:pathLst>
              <a:path extrusionOk="0" h="6705" w="9219">
                <a:moveTo>
                  <a:pt x="7729" y="769"/>
                </a:moveTo>
                <a:cubicBezTo>
                  <a:pt x="5409" y="769"/>
                  <a:pt x="2411" y="-871"/>
                  <a:pt x="771" y="769"/>
                </a:cubicBezTo>
                <a:cubicBezTo>
                  <a:pt x="-400" y="1940"/>
                  <a:pt x="30" y="4256"/>
                  <a:pt x="771" y="5738"/>
                </a:cubicBezTo>
                <a:cubicBezTo>
                  <a:pt x="2195" y="8587"/>
                  <a:pt x="7792" y="4115"/>
                  <a:pt x="9219" y="1266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50" name="Shape 850"/>
          <p:cNvSpPr txBox="1"/>
          <p:nvPr/>
        </p:nvSpPr>
        <p:spPr>
          <a:xfrm>
            <a:off x="2994275" y="921113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hehe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2697053" y="438466"/>
            <a:ext cx="1218600" cy="1375375"/>
          </a:xfrm>
          <a:custGeom>
            <a:pathLst>
              <a:path extrusionOk="0" h="55015" w="48744">
                <a:moveTo>
                  <a:pt x="25715" y="50665"/>
                </a:moveTo>
                <a:cubicBezTo>
                  <a:pt x="24161" y="53773"/>
                  <a:pt x="19357" y="54720"/>
                  <a:pt x="15918" y="54228"/>
                </a:cubicBezTo>
                <a:cubicBezTo>
                  <a:pt x="14977" y="54093"/>
                  <a:pt x="13505" y="53378"/>
                  <a:pt x="13692" y="52446"/>
                </a:cubicBezTo>
                <a:cubicBezTo>
                  <a:pt x="13837" y="51718"/>
                  <a:pt x="16215" y="51110"/>
                  <a:pt x="15473" y="51110"/>
                </a:cubicBezTo>
                <a:cubicBezTo>
                  <a:pt x="13079" y="51110"/>
                  <a:pt x="10488" y="53071"/>
                  <a:pt x="8348" y="52001"/>
                </a:cubicBezTo>
                <a:cubicBezTo>
                  <a:pt x="5352" y="50503"/>
                  <a:pt x="7179" y="45381"/>
                  <a:pt x="6121" y="42204"/>
                </a:cubicBezTo>
                <a:cubicBezTo>
                  <a:pt x="5275" y="39665"/>
                  <a:pt x="2046" y="38173"/>
                  <a:pt x="1668" y="35524"/>
                </a:cubicBezTo>
                <a:cubicBezTo>
                  <a:pt x="1226" y="32434"/>
                  <a:pt x="4919" y="30090"/>
                  <a:pt x="5676" y="27063"/>
                </a:cubicBezTo>
                <a:cubicBezTo>
                  <a:pt x="6295" y="24585"/>
                  <a:pt x="2030" y="23250"/>
                  <a:pt x="1223" y="20828"/>
                </a:cubicBezTo>
                <a:cubicBezTo>
                  <a:pt x="559" y="18836"/>
                  <a:pt x="-331" y="16585"/>
                  <a:pt x="332" y="14594"/>
                </a:cubicBezTo>
                <a:cubicBezTo>
                  <a:pt x="822" y="13123"/>
                  <a:pt x="3689" y="14353"/>
                  <a:pt x="4785" y="13258"/>
                </a:cubicBezTo>
                <a:cubicBezTo>
                  <a:pt x="6083" y="11959"/>
                  <a:pt x="2868" y="9655"/>
                  <a:pt x="3449" y="7914"/>
                </a:cubicBezTo>
                <a:cubicBezTo>
                  <a:pt x="5317" y="2307"/>
                  <a:pt x="13747" y="1777"/>
                  <a:pt x="19481" y="343"/>
                </a:cubicBezTo>
                <a:cubicBezTo>
                  <a:pt x="22108" y="-314"/>
                  <a:pt x="25174" y="284"/>
                  <a:pt x="27497" y="1679"/>
                </a:cubicBezTo>
                <a:cubicBezTo>
                  <a:pt x="28948" y="2549"/>
                  <a:pt x="28921" y="5687"/>
                  <a:pt x="30614" y="5687"/>
                </a:cubicBezTo>
                <a:cubicBezTo>
                  <a:pt x="34369" y="5687"/>
                  <a:pt x="37850" y="645"/>
                  <a:pt x="41302" y="2125"/>
                </a:cubicBezTo>
                <a:cubicBezTo>
                  <a:pt x="43505" y="3069"/>
                  <a:pt x="42902" y="6658"/>
                  <a:pt x="43974" y="8804"/>
                </a:cubicBezTo>
                <a:cubicBezTo>
                  <a:pt x="44960" y="10778"/>
                  <a:pt x="47728" y="11609"/>
                  <a:pt x="48427" y="13703"/>
                </a:cubicBezTo>
                <a:cubicBezTo>
                  <a:pt x="49407" y="16643"/>
                  <a:pt x="47614" y="20129"/>
                  <a:pt x="45755" y="22609"/>
                </a:cubicBezTo>
                <a:cubicBezTo>
                  <a:pt x="44129" y="24775"/>
                  <a:pt x="47360" y="27929"/>
                  <a:pt x="47091" y="30625"/>
                </a:cubicBezTo>
                <a:cubicBezTo>
                  <a:pt x="46865" y="32879"/>
                  <a:pt x="43154" y="34179"/>
                  <a:pt x="43528" y="36415"/>
                </a:cubicBezTo>
                <a:cubicBezTo>
                  <a:pt x="43883" y="38546"/>
                  <a:pt x="47163" y="41537"/>
                  <a:pt x="45310" y="42649"/>
                </a:cubicBezTo>
                <a:cubicBezTo>
                  <a:pt x="43735" y="43593"/>
                  <a:pt x="40983" y="42456"/>
                  <a:pt x="39966" y="43985"/>
                </a:cubicBezTo>
                <a:cubicBezTo>
                  <a:pt x="38428" y="46292"/>
                  <a:pt x="40045" y="50461"/>
                  <a:pt x="37739" y="52001"/>
                </a:cubicBezTo>
                <a:cubicBezTo>
                  <a:pt x="35625" y="53411"/>
                  <a:pt x="32709" y="51110"/>
                  <a:pt x="30169" y="51110"/>
                </a:cubicBezTo>
                <a:cubicBezTo>
                  <a:pt x="27108" y="51110"/>
                  <a:pt x="24445" y="56040"/>
                  <a:pt x="21707" y="54673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Private Key Cryptography</a:t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58" name="Shape 858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59" name="Shape 859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0" name="Shape 860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1" name="Shape 861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2" name="Shape 862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3" name="Shape 863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4" name="Shape 864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7" name="Shape 867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8" name="Shape 868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69" name="Shape 869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70" name="Shape 870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71" name="Shape 871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72" name="Shape 872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73" name="Shape 873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 txBox="1"/>
          <p:nvPr/>
        </p:nvSpPr>
        <p:spPr>
          <a:xfrm>
            <a:off x="729750" y="1436875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8" name="Shape 888"/>
          <p:cNvSpPr txBox="1"/>
          <p:nvPr/>
        </p:nvSpPr>
        <p:spPr>
          <a:xfrm>
            <a:off x="7545025" y="17564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2291650" y="2195950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0" name="Shape 890"/>
          <p:cNvSpPr/>
          <p:nvPr/>
        </p:nvSpPr>
        <p:spPr>
          <a:xfrm>
            <a:off x="1921050" y="2342813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1" name="Shape 891"/>
          <p:cNvSpPr/>
          <p:nvPr/>
        </p:nvSpPr>
        <p:spPr>
          <a:xfrm>
            <a:off x="2054400" y="234528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2" name="Shape 892"/>
          <p:cNvSpPr/>
          <p:nvPr/>
        </p:nvSpPr>
        <p:spPr>
          <a:xfrm>
            <a:off x="1978200" y="234528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3" name="Shape 893"/>
          <p:cNvSpPr/>
          <p:nvPr/>
        </p:nvSpPr>
        <p:spPr>
          <a:xfrm>
            <a:off x="2348800" y="2791275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4" name="Shape 894"/>
          <p:cNvSpPr/>
          <p:nvPr/>
        </p:nvSpPr>
        <p:spPr>
          <a:xfrm>
            <a:off x="1978200" y="2938138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5" name="Shape 895"/>
          <p:cNvSpPr/>
          <p:nvPr/>
        </p:nvSpPr>
        <p:spPr>
          <a:xfrm>
            <a:off x="2111550" y="2940613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6" name="Shape 896"/>
          <p:cNvSpPr/>
          <p:nvPr/>
        </p:nvSpPr>
        <p:spPr>
          <a:xfrm>
            <a:off x="2035350" y="2940613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897" name="Shape 897"/>
          <p:cNvSpPr txBox="1"/>
          <p:nvPr/>
        </p:nvSpPr>
        <p:spPr>
          <a:xfrm>
            <a:off x="2606875" y="2150425"/>
            <a:ext cx="1191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sp>
        <p:nvSpPr>
          <p:cNvPr id="898" name="Shape 898"/>
          <p:cNvSpPr txBox="1"/>
          <p:nvPr/>
        </p:nvSpPr>
        <p:spPr>
          <a:xfrm>
            <a:off x="2681325" y="2731513"/>
            <a:ext cx="1191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Key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Private Key Cryptography</a:t>
            </a: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76090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05" name="Shape 905"/>
          <p:cNvSpPr/>
          <p:nvPr/>
        </p:nvSpPr>
        <p:spPr>
          <a:xfrm>
            <a:off x="78772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06" name="Shape 906"/>
          <p:cNvSpPr/>
          <p:nvPr/>
        </p:nvSpPr>
        <p:spPr>
          <a:xfrm>
            <a:off x="76163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07" name="Shape 907"/>
          <p:cNvSpPr/>
          <p:nvPr/>
        </p:nvSpPr>
        <p:spPr>
          <a:xfrm>
            <a:off x="79393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08" name="Shape 908"/>
          <p:cNvSpPr/>
          <p:nvPr/>
        </p:nvSpPr>
        <p:spPr>
          <a:xfrm>
            <a:off x="75417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09" name="Shape 909"/>
          <p:cNvSpPr/>
          <p:nvPr/>
        </p:nvSpPr>
        <p:spPr>
          <a:xfrm>
            <a:off x="78896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0" name="Shape 910"/>
          <p:cNvSpPr/>
          <p:nvPr/>
        </p:nvSpPr>
        <p:spPr>
          <a:xfrm>
            <a:off x="77778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1" name="Shape 911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79633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4" name="Shape 914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5" name="Shape 915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6" name="Shape 916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7" name="Shape 917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8" name="Shape 918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19" name="Shape 919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20" name="Shape 920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 txBox="1"/>
          <p:nvPr/>
        </p:nvSpPr>
        <p:spPr>
          <a:xfrm>
            <a:off x="729750" y="1436875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7545025" y="17564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7262100" y="2894900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37" name="Shape 937"/>
          <p:cNvSpPr/>
          <p:nvPr/>
        </p:nvSpPr>
        <p:spPr>
          <a:xfrm>
            <a:off x="6891500" y="3041763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38" name="Shape 938"/>
          <p:cNvSpPr/>
          <p:nvPr/>
        </p:nvSpPr>
        <p:spPr>
          <a:xfrm>
            <a:off x="7024850" y="304423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39" name="Shape 939"/>
          <p:cNvSpPr/>
          <p:nvPr/>
        </p:nvSpPr>
        <p:spPr>
          <a:xfrm>
            <a:off x="6948650" y="304423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40" name="Shape 940"/>
          <p:cNvSpPr/>
          <p:nvPr/>
        </p:nvSpPr>
        <p:spPr>
          <a:xfrm>
            <a:off x="474650" y="2860300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41" name="Shape 941"/>
          <p:cNvSpPr/>
          <p:nvPr/>
        </p:nvSpPr>
        <p:spPr>
          <a:xfrm>
            <a:off x="104050" y="3007163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42" name="Shape 942"/>
          <p:cNvSpPr/>
          <p:nvPr/>
        </p:nvSpPr>
        <p:spPr>
          <a:xfrm>
            <a:off x="237400" y="300963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43" name="Shape 943"/>
          <p:cNvSpPr/>
          <p:nvPr/>
        </p:nvSpPr>
        <p:spPr>
          <a:xfrm>
            <a:off x="130350" y="3016813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Private Key Cryptography</a:t>
            </a: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834748" y="2181843"/>
            <a:ext cx="498675" cy="503625"/>
          </a:xfrm>
          <a:custGeom>
            <a:pathLst>
              <a:path extrusionOk="0" h="20145" w="19947">
                <a:moveTo>
                  <a:pt x="15402" y="1698"/>
                </a:moveTo>
                <a:cubicBezTo>
                  <a:pt x="10595" y="1698"/>
                  <a:pt x="2883" y="-2223"/>
                  <a:pt x="990" y="2195"/>
                </a:cubicBezTo>
                <a:cubicBezTo>
                  <a:pt x="-1322" y="7590"/>
                  <a:pt x="709" y="16465"/>
                  <a:pt x="5960" y="19091"/>
                </a:cubicBezTo>
                <a:cubicBezTo>
                  <a:pt x="9564" y="20893"/>
                  <a:pt x="15467" y="20327"/>
                  <a:pt x="17887" y="17104"/>
                </a:cubicBezTo>
                <a:cubicBezTo>
                  <a:pt x="21009" y="12943"/>
                  <a:pt x="20603" y="1698"/>
                  <a:pt x="15402" y="169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0" name="Shape 950"/>
          <p:cNvSpPr/>
          <p:nvPr/>
        </p:nvSpPr>
        <p:spPr>
          <a:xfrm>
            <a:off x="1107975" y="2659125"/>
            <a:ext cx="49700" cy="1254825"/>
          </a:xfrm>
          <a:custGeom>
            <a:pathLst>
              <a:path extrusionOk="0" h="50193" w="1988">
                <a:moveTo>
                  <a:pt x="1988" y="50193"/>
                </a:moveTo>
                <a:cubicBezTo>
                  <a:pt x="1988" y="33448"/>
                  <a:pt x="0" y="16744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1" name="Shape 951"/>
          <p:cNvSpPr/>
          <p:nvPr/>
        </p:nvSpPr>
        <p:spPr>
          <a:xfrm>
            <a:off x="822225" y="3926375"/>
            <a:ext cx="372725" cy="683325"/>
          </a:xfrm>
          <a:custGeom>
            <a:pathLst>
              <a:path extrusionOk="0" h="27333" w="14909">
                <a:moveTo>
                  <a:pt x="14909" y="0"/>
                </a:moveTo>
                <a:cubicBezTo>
                  <a:pt x="10267" y="9282"/>
                  <a:pt x="4641" y="18050"/>
                  <a:pt x="0" y="27333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2" name="Shape 952"/>
          <p:cNvSpPr/>
          <p:nvPr/>
        </p:nvSpPr>
        <p:spPr>
          <a:xfrm>
            <a:off x="1219800" y="3926375"/>
            <a:ext cx="211200" cy="646050"/>
          </a:xfrm>
          <a:custGeom>
            <a:pathLst>
              <a:path extrusionOk="0" h="25842" w="8448">
                <a:moveTo>
                  <a:pt x="0" y="0"/>
                </a:moveTo>
                <a:cubicBezTo>
                  <a:pt x="2059" y="8825"/>
                  <a:pt x="4395" y="17736"/>
                  <a:pt x="8448" y="2584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3" name="Shape 953"/>
          <p:cNvSpPr/>
          <p:nvPr/>
        </p:nvSpPr>
        <p:spPr>
          <a:xfrm>
            <a:off x="710425" y="2969725"/>
            <a:ext cx="459675" cy="248475"/>
          </a:xfrm>
          <a:custGeom>
            <a:pathLst>
              <a:path extrusionOk="0" h="9939" w="18387">
                <a:moveTo>
                  <a:pt x="18387" y="9939"/>
                </a:moveTo>
                <a:cubicBezTo>
                  <a:pt x="12033" y="7080"/>
                  <a:pt x="4926" y="492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4" name="Shape 954"/>
          <p:cNvSpPr/>
          <p:nvPr/>
        </p:nvSpPr>
        <p:spPr>
          <a:xfrm>
            <a:off x="1182525" y="2982150"/>
            <a:ext cx="459675" cy="236050"/>
          </a:xfrm>
          <a:custGeom>
            <a:pathLst>
              <a:path extrusionOk="0" h="9442" w="18387">
                <a:moveTo>
                  <a:pt x="0" y="9442"/>
                </a:moveTo>
                <a:cubicBezTo>
                  <a:pt x="6647" y="7630"/>
                  <a:pt x="12225" y="3082"/>
                  <a:pt x="18387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5" name="Shape 955"/>
          <p:cNvSpPr/>
          <p:nvPr/>
        </p:nvSpPr>
        <p:spPr>
          <a:xfrm>
            <a:off x="1008600" y="2522475"/>
            <a:ext cx="186350" cy="43325"/>
          </a:xfrm>
          <a:custGeom>
            <a:pathLst>
              <a:path extrusionOk="0" h="1733" w="7454">
                <a:moveTo>
                  <a:pt x="0" y="0"/>
                </a:moveTo>
                <a:cubicBezTo>
                  <a:pt x="1378" y="2067"/>
                  <a:pt x="7454" y="2484"/>
                  <a:pt x="7454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6" name="Shape 956"/>
          <p:cNvSpPr/>
          <p:nvPr/>
        </p:nvSpPr>
        <p:spPr>
          <a:xfrm>
            <a:off x="9829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1135325" y="2367575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325825" y="23841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1325825" y="23079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12496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12496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11734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10972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10210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1325825" y="2460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9448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868625" y="20793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792425" y="21555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792425" y="2231750"/>
            <a:ext cx="114300" cy="99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 txBox="1"/>
          <p:nvPr/>
        </p:nvSpPr>
        <p:spPr>
          <a:xfrm>
            <a:off x="729750" y="1436875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Alice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962962" y="2585200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2" name="Shape 972"/>
          <p:cNvSpPr/>
          <p:nvPr/>
        </p:nvSpPr>
        <p:spPr>
          <a:xfrm>
            <a:off x="2592363" y="2732063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3" name="Shape 973"/>
          <p:cNvSpPr/>
          <p:nvPr/>
        </p:nvSpPr>
        <p:spPr>
          <a:xfrm>
            <a:off x="2725713" y="273453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4" name="Shape 974"/>
          <p:cNvSpPr/>
          <p:nvPr/>
        </p:nvSpPr>
        <p:spPr>
          <a:xfrm>
            <a:off x="2649513" y="2734538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5" name="Shape 975"/>
          <p:cNvSpPr/>
          <p:nvPr/>
        </p:nvSpPr>
        <p:spPr>
          <a:xfrm>
            <a:off x="3629970" y="2436587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6" name="Shape 976"/>
          <p:cNvSpPr/>
          <p:nvPr/>
        </p:nvSpPr>
        <p:spPr>
          <a:xfrm>
            <a:off x="3868038" y="2692006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7" name="Shape 977"/>
          <p:cNvSpPr/>
          <p:nvPr/>
        </p:nvSpPr>
        <p:spPr>
          <a:xfrm>
            <a:off x="3855613" y="2893334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8" name="Shape 978"/>
          <p:cNvSpPr/>
          <p:nvPr/>
        </p:nvSpPr>
        <p:spPr>
          <a:xfrm>
            <a:off x="3843188" y="3056165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79" name="Shape 979"/>
          <p:cNvSpPr txBox="1"/>
          <p:nvPr/>
        </p:nvSpPr>
        <p:spPr>
          <a:xfrm>
            <a:off x="3259525" y="2507450"/>
            <a:ext cx="422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980" name="Shape 980"/>
          <p:cNvSpPr txBox="1"/>
          <p:nvPr/>
        </p:nvSpPr>
        <p:spPr>
          <a:xfrm>
            <a:off x="4478725" y="2507450"/>
            <a:ext cx="422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</a:t>
            </a:r>
            <a:endParaRPr sz="2400"/>
          </a:p>
        </p:txBody>
      </p:sp>
      <p:sp>
        <p:nvSpPr>
          <p:cNvPr id="981" name="Shape 981"/>
          <p:cNvSpPr txBox="1"/>
          <p:nvPr/>
        </p:nvSpPr>
        <p:spPr>
          <a:xfrm>
            <a:off x="4830168" y="2269375"/>
            <a:ext cx="1191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-----BEGIN PGP SIGNATURE-----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Version: GnuPG v1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iJwEAQEKAAYFAlRGkH…..gHFLn+Lw1x6LUroOjkl2zjpoCB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6pmQPd09MglBXJfnrBI=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=ET9V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-----END PGP SIGNATURE-----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public key to verify the message</a:t>
            </a: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73804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88" name="Shape 988"/>
          <p:cNvSpPr/>
          <p:nvPr/>
        </p:nvSpPr>
        <p:spPr>
          <a:xfrm>
            <a:off x="76486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89" name="Shape 989"/>
          <p:cNvSpPr/>
          <p:nvPr/>
        </p:nvSpPr>
        <p:spPr>
          <a:xfrm>
            <a:off x="73877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0" name="Shape 990"/>
          <p:cNvSpPr/>
          <p:nvPr/>
        </p:nvSpPr>
        <p:spPr>
          <a:xfrm>
            <a:off x="77107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1" name="Shape 991"/>
          <p:cNvSpPr/>
          <p:nvPr/>
        </p:nvSpPr>
        <p:spPr>
          <a:xfrm>
            <a:off x="73131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2" name="Shape 992"/>
          <p:cNvSpPr/>
          <p:nvPr/>
        </p:nvSpPr>
        <p:spPr>
          <a:xfrm>
            <a:off x="76610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3" name="Shape 993"/>
          <p:cNvSpPr/>
          <p:nvPr/>
        </p:nvSpPr>
        <p:spPr>
          <a:xfrm>
            <a:off x="7549225" y="2717013"/>
            <a:ext cx="173950" cy="59650"/>
          </a:xfrm>
          <a:custGeom>
            <a:pathLst>
              <a:path extrusionOk="0" h="2386" w="6958">
                <a:moveTo>
                  <a:pt x="6958" y="1988"/>
                </a:moveTo>
                <a:cubicBezTo>
                  <a:pt x="4617" y="2572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4" name="Shape 994"/>
          <p:cNvSpPr/>
          <p:nvPr/>
        </p:nvSpPr>
        <p:spPr>
          <a:xfrm>
            <a:off x="75061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 txBox="1"/>
          <p:nvPr/>
        </p:nvSpPr>
        <p:spPr>
          <a:xfrm>
            <a:off x="7316425" y="17564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7" name="Shape 997"/>
          <p:cNvSpPr/>
          <p:nvPr/>
        </p:nvSpPr>
        <p:spPr>
          <a:xfrm>
            <a:off x="8108295" y="27090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8" name="Shape 998"/>
          <p:cNvSpPr/>
          <p:nvPr/>
        </p:nvSpPr>
        <p:spPr>
          <a:xfrm>
            <a:off x="8346363" y="29644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99" name="Shape 999"/>
          <p:cNvSpPr/>
          <p:nvPr/>
        </p:nvSpPr>
        <p:spPr>
          <a:xfrm>
            <a:off x="8333938" y="31657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0" name="Shape 1000"/>
          <p:cNvSpPr/>
          <p:nvPr/>
        </p:nvSpPr>
        <p:spPr>
          <a:xfrm>
            <a:off x="8321513" y="33286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1" name="Shape 1001"/>
          <p:cNvSpPr txBox="1"/>
          <p:nvPr/>
        </p:nvSpPr>
        <p:spPr>
          <a:xfrm>
            <a:off x="5552725" y="2532475"/>
            <a:ext cx="422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</a:t>
            </a:r>
            <a:endParaRPr sz="2400"/>
          </a:p>
        </p:txBody>
      </p:sp>
      <p:sp>
        <p:nvSpPr>
          <p:cNvPr id="1002" name="Shape 1002"/>
          <p:cNvSpPr txBox="1"/>
          <p:nvPr/>
        </p:nvSpPr>
        <p:spPr>
          <a:xfrm>
            <a:off x="4449168" y="2269375"/>
            <a:ext cx="1191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-----BEGIN PGP SIGNATURE-----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Version: GnuPG v1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iJwEAQEKAAYFAlRGkH…..gHFLn+Lw1x6LUroOjkl2zjpoCB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6pmQPd09MglBXJfnrBI=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=ET9V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-----END PGP SIGNATURE-----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03" name="Shape 1003"/>
          <p:cNvSpPr txBox="1"/>
          <p:nvPr/>
        </p:nvSpPr>
        <p:spPr>
          <a:xfrm>
            <a:off x="4122400" y="2561738"/>
            <a:ext cx="422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1004" name="Shape 1004"/>
          <p:cNvSpPr/>
          <p:nvPr/>
        </p:nvSpPr>
        <p:spPr>
          <a:xfrm>
            <a:off x="3867762" y="2608663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5" name="Shape 1005"/>
          <p:cNvSpPr/>
          <p:nvPr/>
        </p:nvSpPr>
        <p:spPr>
          <a:xfrm>
            <a:off x="3497163" y="2755525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6" name="Shape 1006"/>
          <p:cNvSpPr/>
          <p:nvPr/>
        </p:nvSpPr>
        <p:spPr>
          <a:xfrm>
            <a:off x="3630513" y="2758000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7" name="Shape 1007"/>
          <p:cNvSpPr/>
          <p:nvPr/>
        </p:nvSpPr>
        <p:spPr>
          <a:xfrm>
            <a:off x="3554313" y="2758000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8" name="Shape 1008"/>
          <p:cNvSpPr/>
          <p:nvPr/>
        </p:nvSpPr>
        <p:spPr>
          <a:xfrm>
            <a:off x="5822295" y="24042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09" name="Shape 1009"/>
          <p:cNvSpPr/>
          <p:nvPr/>
        </p:nvSpPr>
        <p:spPr>
          <a:xfrm>
            <a:off x="6060363" y="26596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10" name="Shape 1010"/>
          <p:cNvSpPr/>
          <p:nvPr/>
        </p:nvSpPr>
        <p:spPr>
          <a:xfrm>
            <a:off x="6047938" y="28609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11" name="Shape 1011"/>
          <p:cNvSpPr/>
          <p:nvPr/>
        </p:nvSpPr>
        <p:spPr>
          <a:xfrm>
            <a:off x="6035513" y="30238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public key *will not* verify the message</a:t>
            </a:r>
            <a:endParaRPr/>
          </a:p>
        </p:txBody>
      </p:sp>
      <p:sp>
        <p:nvSpPr>
          <p:cNvPr id="1017" name="Shape 1017"/>
          <p:cNvSpPr/>
          <p:nvPr/>
        </p:nvSpPr>
        <p:spPr>
          <a:xfrm>
            <a:off x="73804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18" name="Shape 1018"/>
          <p:cNvSpPr/>
          <p:nvPr/>
        </p:nvSpPr>
        <p:spPr>
          <a:xfrm>
            <a:off x="76486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19" name="Shape 1019"/>
          <p:cNvSpPr/>
          <p:nvPr/>
        </p:nvSpPr>
        <p:spPr>
          <a:xfrm>
            <a:off x="73877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0" name="Shape 1020"/>
          <p:cNvSpPr/>
          <p:nvPr/>
        </p:nvSpPr>
        <p:spPr>
          <a:xfrm>
            <a:off x="77107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1" name="Shape 1021"/>
          <p:cNvSpPr/>
          <p:nvPr/>
        </p:nvSpPr>
        <p:spPr>
          <a:xfrm>
            <a:off x="73131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2" name="Shape 1022"/>
          <p:cNvSpPr/>
          <p:nvPr/>
        </p:nvSpPr>
        <p:spPr>
          <a:xfrm>
            <a:off x="76610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3" name="Shape 1023"/>
          <p:cNvSpPr/>
          <p:nvPr/>
        </p:nvSpPr>
        <p:spPr>
          <a:xfrm>
            <a:off x="75061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 txBox="1"/>
          <p:nvPr/>
        </p:nvSpPr>
        <p:spPr>
          <a:xfrm>
            <a:off x="7316425" y="17564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6" name="Shape 1026"/>
          <p:cNvSpPr/>
          <p:nvPr/>
        </p:nvSpPr>
        <p:spPr>
          <a:xfrm>
            <a:off x="8108295" y="27090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7" name="Shape 1027"/>
          <p:cNvSpPr/>
          <p:nvPr/>
        </p:nvSpPr>
        <p:spPr>
          <a:xfrm>
            <a:off x="8346363" y="29644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8" name="Shape 1028"/>
          <p:cNvSpPr/>
          <p:nvPr/>
        </p:nvSpPr>
        <p:spPr>
          <a:xfrm>
            <a:off x="8333938" y="31657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9" name="Shape 1029"/>
          <p:cNvSpPr/>
          <p:nvPr/>
        </p:nvSpPr>
        <p:spPr>
          <a:xfrm>
            <a:off x="8321513" y="33286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0" name="Shape 1030"/>
          <p:cNvSpPr txBox="1"/>
          <p:nvPr/>
        </p:nvSpPr>
        <p:spPr>
          <a:xfrm>
            <a:off x="5552725" y="2532475"/>
            <a:ext cx="902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</a:t>
            </a:r>
            <a:endParaRPr sz="2400"/>
          </a:p>
        </p:txBody>
      </p:sp>
      <p:sp>
        <p:nvSpPr>
          <p:cNvPr id="1031" name="Shape 1031"/>
          <p:cNvSpPr txBox="1"/>
          <p:nvPr/>
        </p:nvSpPr>
        <p:spPr>
          <a:xfrm>
            <a:off x="4449168" y="2269375"/>
            <a:ext cx="1191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/>
              <a:t>-----BEGIN PGP PUBLIC KEY BLOCK-----</a:t>
            </a:r>
            <a:br>
              <a:rPr lang="en" sz="700"/>
            </a:br>
            <a:r>
              <a:rPr lang="en" sz="700"/>
              <a:t>Version: 2.6.i</a:t>
            </a:r>
            <a:br>
              <a:rPr lang="en" sz="700"/>
            </a:br>
            <a:br>
              <a:rPr lang="en" sz="700"/>
            </a:br>
            <a:r>
              <a:rPr lang="en" sz="700"/>
              <a:t>mQCNAi+UeBsAAAEEAMP0kXU75GQdzwwlMiw….kYboAFx</a:t>
            </a:r>
            <a:br>
              <a:rPr lang="en" sz="700"/>
            </a:br>
            <a:r>
              <a:rPr lang="en" sz="700"/>
              <a:t>xHg43Cnj60OeZG2PKp/kU91ipOJP1cs8/xYOGkeoAMqDfwPeFlkBiA==</a:t>
            </a:r>
            <a:br>
              <a:rPr lang="en" sz="700"/>
            </a:br>
            <a:r>
              <a:rPr lang="en" sz="700"/>
              <a:t>=ddBN</a:t>
            </a:r>
            <a:br>
              <a:rPr lang="en" sz="700"/>
            </a:br>
            <a:r>
              <a:rPr lang="en" sz="700"/>
              <a:t>-----END PGP PUBLIC KEY BLOCK-----</a:t>
            </a:r>
            <a:endParaRPr sz="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32" name="Shape 1032"/>
          <p:cNvSpPr txBox="1"/>
          <p:nvPr/>
        </p:nvSpPr>
        <p:spPr>
          <a:xfrm>
            <a:off x="4122400" y="2561738"/>
            <a:ext cx="422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1033" name="Shape 1033"/>
          <p:cNvSpPr/>
          <p:nvPr/>
        </p:nvSpPr>
        <p:spPr>
          <a:xfrm>
            <a:off x="3867762" y="2608663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4" name="Shape 1034"/>
          <p:cNvSpPr/>
          <p:nvPr/>
        </p:nvSpPr>
        <p:spPr>
          <a:xfrm>
            <a:off x="3497163" y="2755525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5" name="Shape 1035"/>
          <p:cNvSpPr/>
          <p:nvPr/>
        </p:nvSpPr>
        <p:spPr>
          <a:xfrm>
            <a:off x="3630513" y="2758000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6" name="Shape 1036"/>
          <p:cNvSpPr/>
          <p:nvPr/>
        </p:nvSpPr>
        <p:spPr>
          <a:xfrm>
            <a:off x="3554313" y="2758000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7" name="Shape 1037"/>
          <p:cNvSpPr/>
          <p:nvPr/>
        </p:nvSpPr>
        <p:spPr>
          <a:xfrm>
            <a:off x="5898495" y="24042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8" name="Shape 1038"/>
          <p:cNvSpPr/>
          <p:nvPr/>
        </p:nvSpPr>
        <p:spPr>
          <a:xfrm>
            <a:off x="6136563" y="26596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39" name="Shape 1039"/>
          <p:cNvSpPr/>
          <p:nvPr/>
        </p:nvSpPr>
        <p:spPr>
          <a:xfrm>
            <a:off x="6124138" y="28609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40" name="Shape 1040"/>
          <p:cNvSpPr/>
          <p:nvPr/>
        </p:nvSpPr>
        <p:spPr>
          <a:xfrm>
            <a:off x="6111713" y="30238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41" name="Shape 1041"/>
          <p:cNvSpPr/>
          <p:nvPr/>
        </p:nvSpPr>
        <p:spPr>
          <a:xfrm>
            <a:off x="7572725" y="2665767"/>
            <a:ext cx="194050" cy="131950"/>
          </a:xfrm>
          <a:custGeom>
            <a:pathLst>
              <a:path extrusionOk="0" h="5278" w="7762">
                <a:moveTo>
                  <a:pt x="0" y="3556"/>
                </a:moveTo>
                <a:cubicBezTo>
                  <a:pt x="1481" y="1778"/>
                  <a:pt x="3757" y="-340"/>
                  <a:pt x="6026" y="113"/>
                </a:cubicBezTo>
                <a:cubicBezTo>
                  <a:pt x="7805" y="468"/>
                  <a:pt x="7748" y="3463"/>
                  <a:pt x="7748" y="5278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public key *will not* verify the message</a:t>
            </a:r>
            <a:endParaRPr/>
          </a:p>
        </p:txBody>
      </p:sp>
      <p:sp>
        <p:nvSpPr>
          <p:cNvPr id="1047" name="Shape 1047"/>
          <p:cNvSpPr/>
          <p:nvPr/>
        </p:nvSpPr>
        <p:spPr>
          <a:xfrm>
            <a:off x="7380422" y="2349104"/>
            <a:ext cx="548275" cy="578225"/>
          </a:xfrm>
          <a:custGeom>
            <a:pathLst>
              <a:path extrusionOk="0" h="23129" w="21931">
                <a:moveTo>
                  <a:pt x="17685" y="2292"/>
                </a:moveTo>
                <a:cubicBezTo>
                  <a:pt x="13185" y="2292"/>
                  <a:pt x="8083" y="-1584"/>
                  <a:pt x="4268" y="801"/>
                </a:cubicBezTo>
                <a:cubicBezTo>
                  <a:pt x="-1357" y="4317"/>
                  <a:pt x="-1043" y="15641"/>
                  <a:pt x="3274" y="20679"/>
                </a:cubicBezTo>
                <a:cubicBezTo>
                  <a:pt x="6872" y="24876"/>
                  <a:pt x="17199" y="23138"/>
                  <a:pt x="19673" y="18194"/>
                </a:cubicBezTo>
                <a:cubicBezTo>
                  <a:pt x="21457" y="14625"/>
                  <a:pt x="23061" y="9457"/>
                  <a:pt x="20667" y="6267"/>
                </a:cubicBezTo>
                <a:cubicBezTo>
                  <a:pt x="19672" y="4942"/>
                  <a:pt x="17685" y="3948"/>
                  <a:pt x="17685" y="2292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48" name="Shape 1048"/>
          <p:cNvSpPr/>
          <p:nvPr/>
        </p:nvSpPr>
        <p:spPr>
          <a:xfrm>
            <a:off x="7648625" y="2953063"/>
            <a:ext cx="12425" cy="1056025"/>
          </a:xfrm>
          <a:custGeom>
            <a:pathLst>
              <a:path extrusionOk="0" h="42241" w="497">
                <a:moveTo>
                  <a:pt x="497" y="42241"/>
                </a:moveTo>
                <a:cubicBezTo>
                  <a:pt x="497" y="28159"/>
                  <a:pt x="0" y="14081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49" name="Shape 1049"/>
          <p:cNvSpPr/>
          <p:nvPr/>
        </p:nvSpPr>
        <p:spPr>
          <a:xfrm>
            <a:off x="7387725" y="4021513"/>
            <a:ext cx="273325" cy="410000"/>
          </a:xfrm>
          <a:custGeom>
            <a:pathLst>
              <a:path extrusionOk="0" h="16400" w="10933">
                <a:moveTo>
                  <a:pt x="10933" y="0"/>
                </a:moveTo>
                <a:cubicBezTo>
                  <a:pt x="5988" y="4326"/>
                  <a:pt x="2938" y="10523"/>
                  <a:pt x="0" y="1640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0" name="Shape 1050"/>
          <p:cNvSpPr/>
          <p:nvPr/>
        </p:nvSpPr>
        <p:spPr>
          <a:xfrm>
            <a:off x="7710750" y="4009088"/>
            <a:ext cx="198775" cy="422425"/>
          </a:xfrm>
          <a:custGeom>
            <a:pathLst>
              <a:path extrusionOk="0" h="16897" w="7951">
                <a:moveTo>
                  <a:pt x="0" y="0"/>
                </a:moveTo>
                <a:cubicBezTo>
                  <a:pt x="3299" y="5278"/>
                  <a:pt x="5167" y="11329"/>
                  <a:pt x="7951" y="16897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1" name="Shape 1051"/>
          <p:cNvSpPr/>
          <p:nvPr/>
        </p:nvSpPr>
        <p:spPr>
          <a:xfrm>
            <a:off x="7313175" y="3114563"/>
            <a:ext cx="360300" cy="273325"/>
          </a:xfrm>
          <a:custGeom>
            <a:pathLst>
              <a:path extrusionOk="0" h="10933" w="14412">
                <a:moveTo>
                  <a:pt x="14412" y="10933"/>
                </a:moveTo>
                <a:cubicBezTo>
                  <a:pt x="8636" y="9200"/>
                  <a:pt x="5393" y="2696"/>
                  <a:pt x="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2" name="Shape 1052"/>
          <p:cNvSpPr/>
          <p:nvPr/>
        </p:nvSpPr>
        <p:spPr>
          <a:xfrm>
            <a:off x="7661050" y="3064863"/>
            <a:ext cx="447250" cy="298175"/>
          </a:xfrm>
          <a:custGeom>
            <a:pathLst>
              <a:path extrusionOk="0" h="11927" w="17890">
                <a:moveTo>
                  <a:pt x="0" y="11927"/>
                </a:moveTo>
                <a:cubicBezTo>
                  <a:pt x="7145" y="11377"/>
                  <a:pt x="14684" y="6410"/>
                  <a:pt x="17890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3" name="Shape 1053"/>
          <p:cNvSpPr/>
          <p:nvPr/>
        </p:nvSpPr>
        <p:spPr>
          <a:xfrm>
            <a:off x="75061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7734775" y="2524838"/>
            <a:ext cx="49800" cy="432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 txBox="1"/>
          <p:nvPr/>
        </p:nvSpPr>
        <p:spPr>
          <a:xfrm>
            <a:off x="7316425" y="1756400"/>
            <a:ext cx="1191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Bob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8108295" y="27090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7" name="Shape 1057"/>
          <p:cNvSpPr/>
          <p:nvPr/>
        </p:nvSpPr>
        <p:spPr>
          <a:xfrm>
            <a:off x="8346363" y="29644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8" name="Shape 1058"/>
          <p:cNvSpPr/>
          <p:nvPr/>
        </p:nvSpPr>
        <p:spPr>
          <a:xfrm>
            <a:off x="8333938" y="31657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59" name="Shape 1059"/>
          <p:cNvSpPr/>
          <p:nvPr/>
        </p:nvSpPr>
        <p:spPr>
          <a:xfrm>
            <a:off x="8321513" y="33286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0" name="Shape 1060"/>
          <p:cNvSpPr txBox="1"/>
          <p:nvPr/>
        </p:nvSpPr>
        <p:spPr>
          <a:xfrm>
            <a:off x="5552725" y="2532475"/>
            <a:ext cx="902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</a:t>
            </a:r>
            <a:endParaRPr sz="2400"/>
          </a:p>
        </p:txBody>
      </p:sp>
      <p:sp>
        <p:nvSpPr>
          <p:cNvPr id="1061" name="Shape 1061"/>
          <p:cNvSpPr txBox="1"/>
          <p:nvPr/>
        </p:nvSpPr>
        <p:spPr>
          <a:xfrm>
            <a:off x="4449168" y="2269375"/>
            <a:ext cx="11913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-----BEGIN PGP SIGNATURE-----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Version: GnuPG v1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iJwEAQEKAAYFAlRGkH…..gHFLn+Lw1x6LUroOjkl2zjpoCB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6pmQPd09MglBXJfnrBI=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=ET9V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-----END PGP SIGNATURE-----</a:t>
            </a:r>
            <a:endParaRPr sz="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62" name="Shape 1062"/>
          <p:cNvSpPr txBox="1"/>
          <p:nvPr/>
        </p:nvSpPr>
        <p:spPr>
          <a:xfrm>
            <a:off x="4122400" y="2561738"/>
            <a:ext cx="422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+</a:t>
            </a:r>
            <a:endParaRPr sz="2400"/>
          </a:p>
        </p:txBody>
      </p:sp>
      <p:sp>
        <p:nvSpPr>
          <p:cNvPr id="1063" name="Shape 1063"/>
          <p:cNvSpPr/>
          <p:nvPr/>
        </p:nvSpPr>
        <p:spPr>
          <a:xfrm>
            <a:off x="3867762" y="2608663"/>
            <a:ext cx="279675" cy="292450"/>
          </a:xfrm>
          <a:custGeom>
            <a:pathLst>
              <a:path extrusionOk="0" h="11698" w="11187">
                <a:moveTo>
                  <a:pt x="9527" y="407"/>
                </a:moveTo>
                <a:cubicBezTo>
                  <a:pt x="7704" y="407"/>
                  <a:pt x="5689" y="-407"/>
                  <a:pt x="4060" y="407"/>
                </a:cubicBezTo>
                <a:cubicBezTo>
                  <a:pt x="966" y="1953"/>
                  <a:pt x="-1368" y="7900"/>
                  <a:pt x="1078" y="10346"/>
                </a:cubicBezTo>
                <a:cubicBezTo>
                  <a:pt x="3331" y="12598"/>
                  <a:pt x="9337" y="11814"/>
                  <a:pt x="10521" y="8856"/>
                </a:cubicBezTo>
                <a:cubicBezTo>
                  <a:pt x="11507" y="6390"/>
                  <a:pt x="11211" y="3279"/>
                  <a:pt x="10024" y="904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4" name="Shape 1064"/>
          <p:cNvSpPr/>
          <p:nvPr/>
        </p:nvSpPr>
        <p:spPr>
          <a:xfrm>
            <a:off x="3497163" y="2755525"/>
            <a:ext cx="385150" cy="12425"/>
          </a:xfrm>
          <a:custGeom>
            <a:pathLst>
              <a:path extrusionOk="0" h="497" w="15406">
                <a:moveTo>
                  <a:pt x="0" y="497"/>
                </a:moveTo>
                <a:cubicBezTo>
                  <a:pt x="5124" y="130"/>
                  <a:pt x="10267" y="0"/>
                  <a:pt x="15406" y="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5" name="Shape 1065"/>
          <p:cNvSpPr/>
          <p:nvPr/>
        </p:nvSpPr>
        <p:spPr>
          <a:xfrm>
            <a:off x="3630513" y="2758000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6" name="Shape 1066"/>
          <p:cNvSpPr/>
          <p:nvPr/>
        </p:nvSpPr>
        <p:spPr>
          <a:xfrm>
            <a:off x="3554313" y="2758000"/>
            <a:ext cx="49700" cy="173950"/>
          </a:xfrm>
          <a:custGeom>
            <a:pathLst>
              <a:path extrusionOk="0" h="6958" w="1988">
                <a:moveTo>
                  <a:pt x="1988" y="6958"/>
                </a:moveTo>
                <a:cubicBezTo>
                  <a:pt x="1988" y="4545"/>
                  <a:pt x="0" y="2412"/>
                  <a:pt x="0" y="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7" name="Shape 1067"/>
          <p:cNvSpPr/>
          <p:nvPr/>
        </p:nvSpPr>
        <p:spPr>
          <a:xfrm>
            <a:off x="5898495" y="2404225"/>
            <a:ext cx="902000" cy="769900"/>
          </a:xfrm>
          <a:custGeom>
            <a:pathLst>
              <a:path extrusionOk="0" h="30796" w="36080">
                <a:moveTo>
                  <a:pt x="29898" y="2213"/>
                </a:moveTo>
                <a:cubicBezTo>
                  <a:pt x="24431" y="2213"/>
                  <a:pt x="18938" y="2757"/>
                  <a:pt x="13499" y="2213"/>
                </a:cubicBezTo>
                <a:cubicBezTo>
                  <a:pt x="9365" y="1799"/>
                  <a:pt x="4012" y="-1718"/>
                  <a:pt x="1075" y="1219"/>
                </a:cubicBezTo>
                <a:cubicBezTo>
                  <a:pt x="-2122" y="4416"/>
                  <a:pt x="3063" y="10115"/>
                  <a:pt x="3063" y="14637"/>
                </a:cubicBezTo>
                <a:cubicBezTo>
                  <a:pt x="3063" y="19609"/>
                  <a:pt x="-1571" y="26787"/>
                  <a:pt x="2566" y="29546"/>
                </a:cubicBezTo>
                <a:cubicBezTo>
                  <a:pt x="6287" y="32026"/>
                  <a:pt x="11511" y="29546"/>
                  <a:pt x="15984" y="29546"/>
                </a:cubicBezTo>
                <a:cubicBezTo>
                  <a:pt x="21947" y="29546"/>
                  <a:pt x="28540" y="32212"/>
                  <a:pt x="33874" y="29546"/>
                </a:cubicBezTo>
                <a:cubicBezTo>
                  <a:pt x="38624" y="27170"/>
                  <a:pt x="33921" y="18851"/>
                  <a:pt x="32880" y="13643"/>
                </a:cubicBezTo>
                <a:cubicBezTo>
                  <a:pt x="32115" y="9819"/>
                  <a:pt x="33882" y="3956"/>
                  <a:pt x="30395" y="2213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8" name="Shape 1068"/>
          <p:cNvSpPr/>
          <p:nvPr/>
        </p:nvSpPr>
        <p:spPr>
          <a:xfrm>
            <a:off x="6136563" y="2659643"/>
            <a:ext cx="422425" cy="48050"/>
          </a:xfrm>
          <a:custGeom>
            <a:pathLst>
              <a:path extrusionOk="0" h="1922" w="16897">
                <a:moveTo>
                  <a:pt x="0" y="445"/>
                </a:moveTo>
                <a:cubicBezTo>
                  <a:pt x="5343" y="-1336"/>
                  <a:pt x="12912" y="4425"/>
                  <a:pt x="16897" y="445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69" name="Shape 1069"/>
          <p:cNvSpPr/>
          <p:nvPr/>
        </p:nvSpPr>
        <p:spPr>
          <a:xfrm>
            <a:off x="6124138" y="2860971"/>
            <a:ext cx="472100" cy="53175"/>
          </a:xfrm>
          <a:custGeom>
            <a:pathLst>
              <a:path extrusionOk="0" h="2127" w="18884">
                <a:moveTo>
                  <a:pt x="0" y="1834"/>
                </a:moveTo>
                <a:cubicBezTo>
                  <a:pt x="3784" y="152"/>
                  <a:pt x="8324" y="2419"/>
                  <a:pt x="12424" y="1834"/>
                </a:cubicBezTo>
                <a:cubicBezTo>
                  <a:pt x="14580" y="1525"/>
                  <a:pt x="18884" y="-1338"/>
                  <a:pt x="18884" y="840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70" name="Shape 1070"/>
          <p:cNvSpPr/>
          <p:nvPr/>
        </p:nvSpPr>
        <p:spPr>
          <a:xfrm>
            <a:off x="6111713" y="3023802"/>
            <a:ext cx="596350" cy="94225"/>
          </a:xfrm>
          <a:custGeom>
            <a:pathLst>
              <a:path extrusionOk="0" h="3769" w="23854">
                <a:moveTo>
                  <a:pt x="0" y="2278"/>
                </a:moveTo>
                <a:cubicBezTo>
                  <a:pt x="2644" y="1900"/>
                  <a:pt x="6470" y="-939"/>
                  <a:pt x="7951" y="1284"/>
                </a:cubicBezTo>
                <a:cubicBezTo>
                  <a:pt x="8419" y="1987"/>
                  <a:pt x="7603" y="3769"/>
                  <a:pt x="8448" y="3769"/>
                </a:cubicBezTo>
                <a:cubicBezTo>
                  <a:pt x="12115" y="3769"/>
                  <a:pt x="15406" y="-869"/>
                  <a:pt x="18885" y="290"/>
                </a:cubicBezTo>
                <a:cubicBezTo>
                  <a:pt x="20456" y="813"/>
                  <a:pt x="22935" y="1668"/>
                  <a:pt x="23854" y="290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71" name="Shape 1071"/>
          <p:cNvSpPr/>
          <p:nvPr/>
        </p:nvSpPr>
        <p:spPr>
          <a:xfrm>
            <a:off x="7572725" y="2665767"/>
            <a:ext cx="194050" cy="131950"/>
          </a:xfrm>
          <a:custGeom>
            <a:pathLst>
              <a:path extrusionOk="0" h="5278" w="7762">
                <a:moveTo>
                  <a:pt x="0" y="3556"/>
                </a:moveTo>
                <a:cubicBezTo>
                  <a:pt x="1481" y="1778"/>
                  <a:pt x="3757" y="-340"/>
                  <a:pt x="6026" y="113"/>
                </a:cubicBezTo>
                <a:cubicBezTo>
                  <a:pt x="7805" y="468"/>
                  <a:pt x="7748" y="3463"/>
                  <a:pt x="7748" y="5278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a Transaction</a:t>
            </a:r>
            <a:endParaRPr/>
          </a:p>
        </p:txBody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OK, we’ve now got our own coin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we’ve got an address (1D3mnTriicrjdcKhucHm6CAfqy7gNfGcyt)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a Transaction</a:t>
            </a:r>
            <a:endParaRPr/>
          </a:p>
        </p:txBody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OK, we’ve now got our own coin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we’ve got an address (1D3mnTriicrjdcKhucHm6CAfqy7gNfGcyt)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a valid transaction actually look like?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the Satoshi Whitepaper!</a:t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https://bitcoin.org/bitcoin.pdf</a:t>
            </a:r>
            <a:endParaRPr sz="30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Only 9 pages!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Transaction Structure</a:t>
            </a:r>
            <a:endParaRPr/>
          </a:p>
        </p:txBody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Transaction Hash (ID)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0fecf9c3b408f87d5fce986e06c78215ea0e1d869568e5517c789174c3a997dd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 (4 bytes, usually equal to 1)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of Inputs (coins you’re spending from previous transactions)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of Outputs (receiving address + amount)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</a:t>
            </a:r>
            <a:endParaRPr/>
          </a:p>
        </p:txBody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311700" y="1152475"/>
            <a:ext cx="41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Kind of like buying something with different coins from your wallet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input references the output from a previous transaction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 </a:t>
            </a:r>
            <a:r>
              <a:rPr b="1" lang="en"/>
              <a:t>signature</a:t>
            </a:r>
            <a:r>
              <a:rPr lang="en"/>
              <a:t> corresponding to the previous output’s public key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multiple inputs per transaction</a:t>
            </a:r>
            <a:endParaRPr/>
          </a:p>
        </p:txBody>
      </p:sp>
      <p:pic>
        <p:nvPicPr>
          <p:cNvPr id="1096" name="Shape 10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963" y="1663550"/>
            <a:ext cx="3977276" cy="32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311700" y="1152475"/>
            <a:ext cx="41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simpler than inputs, simply contains the address to send to, and the amount to send (in satoshis, 1e8 satoshis in 1 BTC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can be multiple outputs per transactions (batched transactions)</a:t>
            </a:r>
            <a:endParaRPr/>
          </a:p>
        </p:txBody>
      </p:sp>
      <p:sp>
        <p:nvSpPr>
          <p:cNvPr id="1103" name="Shape 1103"/>
          <p:cNvSpPr txBox="1"/>
          <p:nvPr>
            <p:ph idx="1" type="body"/>
          </p:nvPr>
        </p:nvSpPr>
        <p:spPr>
          <a:xfrm>
            <a:off x="4502700" y="1076275"/>
            <a:ext cx="45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Address: </a:t>
            </a:r>
            <a:r>
              <a:rPr lang="en"/>
              <a:t>1D3mnTriicrjdcKhucHm6CAfqy7gNfGcyt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Amount: 10,000,000 satoshi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Broadcasting (Gossip Protocol)</a:t>
            </a:r>
            <a:endParaRPr/>
          </a:p>
        </p:txBody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Shape 1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2" y="1152475"/>
            <a:ext cx="2184026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Shape 1111"/>
          <p:cNvSpPr/>
          <p:nvPr/>
        </p:nvSpPr>
        <p:spPr>
          <a:xfrm>
            <a:off x="4217231" y="2819250"/>
            <a:ext cx="96900" cy="8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 txBox="1"/>
          <p:nvPr/>
        </p:nvSpPr>
        <p:spPr>
          <a:xfrm>
            <a:off x="5735325" y="2378050"/>
            <a:ext cx="1065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Broadcast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Broadcasting (Gossip Protocol)</a:t>
            </a:r>
            <a:endParaRPr/>
          </a:p>
        </p:txBody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2" y="1152475"/>
            <a:ext cx="2184026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Shape 1120"/>
          <p:cNvSpPr/>
          <p:nvPr/>
        </p:nvSpPr>
        <p:spPr>
          <a:xfrm>
            <a:off x="4217231" y="2819250"/>
            <a:ext cx="96900" cy="8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Shape 1121"/>
          <p:cNvSpPr/>
          <p:nvPr/>
        </p:nvSpPr>
        <p:spPr>
          <a:xfrm>
            <a:off x="4217231" y="3124050"/>
            <a:ext cx="96900" cy="861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Shape 1122"/>
          <p:cNvSpPr txBox="1"/>
          <p:nvPr/>
        </p:nvSpPr>
        <p:spPr>
          <a:xfrm>
            <a:off x="5735325" y="2378050"/>
            <a:ext cx="1065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Broadcast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Broadcasting (Gossip Protocol)</a:t>
            </a:r>
            <a:endParaRPr/>
          </a:p>
        </p:txBody>
      </p:sp>
      <p:sp>
        <p:nvSpPr>
          <p:cNvPr id="1128" name="Shape 1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Shape 1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2" y="1152475"/>
            <a:ext cx="2184026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Shape 1130"/>
          <p:cNvSpPr/>
          <p:nvPr/>
        </p:nvSpPr>
        <p:spPr>
          <a:xfrm>
            <a:off x="4217231" y="2819250"/>
            <a:ext cx="96900" cy="8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4217231" y="3124050"/>
            <a:ext cx="96900" cy="861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/>
        </p:nvSpPr>
        <p:spPr>
          <a:xfrm>
            <a:off x="3912431" y="31240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3770792" y="296089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/>
        </p:nvSpPr>
        <p:spPr>
          <a:xfrm>
            <a:off x="3673071" y="2535971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Shape 1135"/>
          <p:cNvSpPr/>
          <p:nvPr/>
        </p:nvSpPr>
        <p:spPr>
          <a:xfrm>
            <a:off x="3455231" y="26668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3520671" y="326569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Shape 1137"/>
          <p:cNvSpPr/>
          <p:nvPr/>
        </p:nvSpPr>
        <p:spPr>
          <a:xfrm>
            <a:off x="4054071" y="382061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/>
        </p:nvSpPr>
        <p:spPr>
          <a:xfrm>
            <a:off x="4217231" y="351581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/>
        </p:nvSpPr>
        <p:spPr>
          <a:xfrm>
            <a:off x="4816071" y="30478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3956350" y="450641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5000752" y="4310092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Shape 1142"/>
          <p:cNvSpPr/>
          <p:nvPr/>
        </p:nvSpPr>
        <p:spPr>
          <a:xfrm>
            <a:off x="4826831" y="1773971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/>
        </p:nvSpPr>
        <p:spPr>
          <a:xfrm>
            <a:off x="3825471" y="19810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 txBox="1"/>
          <p:nvPr/>
        </p:nvSpPr>
        <p:spPr>
          <a:xfrm>
            <a:off x="5735325" y="2378050"/>
            <a:ext cx="1065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Broadcast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Broadcasting (Gossip Protocol)</a:t>
            </a:r>
            <a:endParaRPr/>
          </a:p>
        </p:txBody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2" y="1152475"/>
            <a:ext cx="2184026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/>
          <p:nvPr/>
        </p:nvSpPr>
        <p:spPr>
          <a:xfrm>
            <a:off x="4217231" y="2819250"/>
            <a:ext cx="96900" cy="8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/>
        </p:nvSpPr>
        <p:spPr>
          <a:xfrm>
            <a:off x="4217231" y="3124050"/>
            <a:ext cx="96900" cy="861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/>
        </p:nvSpPr>
        <p:spPr>
          <a:xfrm>
            <a:off x="3912431" y="31240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Shape 1155"/>
          <p:cNvSpPr/>
          <p:nvPr/>
        </p:nvSpPr>
        <p:spPr>
          <a:xfrm>
            <a:off x="3770792" y="296089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Shape 1156"/>
          <p:cNvSpPr/>
          <p:nvPr/>
        </p:nvSpPr>
        <p:spPr>
          <a:xfrm>
            <a:off x="3673071" y="2535971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Shape 1157"/>
          <p:cNvSpPr/>
          <p:nvPr/>
        </p:nvSpPr>
        <p:spPr>
          <a:xfrm>
            <a:off x="3455231" y="26668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Shape 1158"/>
          <p:cNvSpPr/>
          <p:nvPr/>
        </p:nvSpPr>
        <p:spPr>
          <a:xfrm>
            <a:off x="3520671" y="326569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/>
        </p:nvSpPr>
        <p:spPr>
          <a:xfrm>
            <a:off x="4054071" y="382061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/>
          <p:nvPr/>
        </p:nvSpPr>
        <p:spPr>
          <a:xfrm>
            <a:off x="4217231" y="351581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Shape 1161"/>
          <p:cNvSpPr/>
          <p:nvPr/>
        </p:nvSpPr>
        <p:spPr>
          <a:xfrm>
            <a:off x="4816071" y="30478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Shape 1162"/>
          <p:cNvSpPr/>
          <p:nvPr/>
        </p:nvSpPr>
        <p:spPr>
          <a:xfrm>
            <a:off x="3956350" y="450641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5000752" y="4310092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4826831" y="1773971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Shape 1165"/>
          <p:cNvSpPr/>
          <p:nvPr/>
        </p:nvSpPr>
        <p:spPr>
          <a:xfrm>
            <a:off x="3825471" y="1981050"/>
            <a:ext cx="96900" cy="86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3977871" y="16000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/>
          <p:nvPr/>
        </p:nvSpPr>
        <p:spPr>
          <a:xfrm>
            <a:off x="4206471" y="2013331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Shape 1168"/>
          <p:cNvSpPr/>
          <p:nvPr/>
        </p:nvSpPr>
        <p:spPr>
          <a:xfrm>
            <a:off x="4227992" y="23620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/>
        </p:nvSpPr>
        <p:spPr>
          <a:xfrm>
            <a:off x="3890910" y="2416729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/>
        </p:nvSpPr>
        <p:spPr>
          <a:xfrm>
            <a:off x="3673071" y="22858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Shape 1171"/>
          <p:cNvSpPr/>
          <p:nvPr/>
        </p:nvSpPr>
        <p:spPr>
          <a:xfrm>
            <a:off x="3368271" y="22096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/>
        </p:nvSpPr>
        <p:spPr>
          <a:xfrm>
            <a:off x="3509910" y="1807129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/>
          <p:nvPr/>
        </p:nvSpPr>
        <p:spPr>
          <a:xfrm>
            <a:off x="3465992" y="14476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5033910" y="206801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4500510" y="235129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4913792" y="130601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/>
        </p:nvSpPr>
        <p:spPr>
          <a:xfrm>
            <a:off x="4565950" y="1948769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Shape 1178"/>
          <p:cNvSpPr/>
          <p:nvPr/>
        </p:nvSpPr>
        <p:spPr>
          <a:xfrm>
            <a:off x="4435071" y="16000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/>
        </p:nvSpPr>
        <p:spPr>
          <a:xfrm>
            <a:off x="4652910" y="257989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Shape 1180"/>
          <p:cNvSpPr/>
          <p:nvPr/>
        </p:nvSpPr>
        <p:spPr>
          <a:xfrm>
            <a:off x="5023150" y="2689248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5099350" y="2939369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4957710" y="326569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Shape 1183"/>
          <p:cNvSpPr/>
          <p:nvPr/>
        </p:nvSpPr>
        <p:spPr>
          <a:xfrm>
            <a:off x="4707590" y="3602771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/>
        </p:nvSpPr>
        <p:spPr>
          <a:xfrm>
            <a:off x="4576710" y="326569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Shape 1185"/>
          <p:cNvSpPr/>
          <p:nvPr/>
        </p:nvSpPr>
        <p:spPr>
          <a:xfrm>
            <a:off x="4555190" y="30478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Shape 1186"/>
          <p:cNvSpPr/>
          <p:nvPr/>
        </p:nvSpPr>
        <p:spPr>
          <a:xfrm>
            <a:off x="5110110" y="403845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4773029" y="4081492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/>
          <p:nvPr/>
        </p:nvSpPr>
        <p:spPr>
          <a:xfrm>
            <a:off x="4631390" y="4386292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/>
        </p:nvSpPr>
        <p:spPr>
          <a:xfrm>
            <a:off x="4555190" y="4691092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Shape 1190"/>
          <p:cNvSpPr/>
          <p:nvPr/>
        </p:nvSpPr>
        <p:spPr>
          <a:xfrm>
            <a:off x="4271910" y="450641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Shape 1191"/>
          <p:cNvSpPr/>
          <p:nvPr/>
        </p:nvSpPr>
        <p:spPr>
          <a:xfrm>
            <a:off x="4011029" y="4843492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/>
        </p:nvSpPr>
        <p:spPr>
          <a:xfrm>
            <a:off x="3488390" y="4821971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/>
          <p:nvPr/>
        </p:nvSpPr>
        <p:spPr>
          <a:xfrm>
            <a:off x="3651550" y="4538692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3902548" y="4245529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Shape 1195"/>
          <p:cNvSpPr/>
          <p:nvPr/>
        </p:nvSpPr>
        <p:spPr>
          <a:xfrm>
            <a:off x="4261150" y="3994531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4424310" y="3776692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/>
          <p:nvPr/>
        </p:nvSpPr>
        <p:spPr>
          <a:xfrm>
            <a:off x="3488390" y="3983771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Shape 1198"/>
          <p:cNvSpPr/>
          <p:nvPr/>
        </p:nvSpPr>
        <p:spPr>
          <a:xfrm>
            <a:off x="3782429" y="3744410"/>
            <a:ext cx="96900" cy="8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Shape 1199"/>
          <p:cNvSpPr txBox="1"/>
          <p:nvPr/>
        </p:nvSpPr>
        <p:spPr>
          <a:xfrm>
            <a:off x="5735325" y="2378050"/>
            <a:ext cx="1065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Broadcast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Confirmed Transaction (we’re done!)</a:t>
            </a: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3481938" y="2684190"/>
            <a:ext cx="2175600" cy="222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6" name="Shape 1206"/>
          <p:cNvCxnSpPr/>
          <p:nvPr/>
        </p:nvCxnSpPr>
        <p:spPr>
          <a:xfrm rot="10800000">
            <a:off x="4558695" y="1914998"/>
            <a:ext cx="0" cy="76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1207" name="Shape 1207"/>
          <p:cNvSpPr txBox="1"/>
          <p:nvPr/>
        </p:nvSpPr>
        <p:spPr>
          <a:xfrm>
            <a:off x="3481938" y="2626800"/>
            <a:ext cx="21756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#1</a:t>
            </a:r>
            <a:endParaRPr sz="1000"/>
          </a:p>
        </p:txBody>
      </p:sp>
      <p:sp>
        <p:nvSpPr>
          <p:cNvPr id="1208" name="Shape 1208"/>
          <p:cNvSpPr txBox="1"/>
          <p:nvPr/>
        </p:nvSpPr>
        <p:spPr>
          <a:xfrm>
            <a:off x="4212025" y="1062251"/>
            <a:ext cx="724500" cy="87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Block #2</a:t>
            </a:r>
            <a:endParaRPr sz="1000"/>
          </a:p>
        </p:txBody>
      </p:sp>
      <p:sp>
        <p:nvSpPr>
          <p:cNvPr id="1209" name="Shape 1209"/>
          <p:cNvSpPr txBox="1"/>
          <p:nvPr/>
        </p:nvSpPr>
        <p:spPr>
          <a:xfrm>
            <a:off x="3481938" y="3138425"/>
            <a:ext cx="21756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TX#2: </a:t>
            </a:r>
            <a:r>
              <a:rPr lang="en"/>
              <a:t>0fecf9c3b408f87d5fce986e06c78215ea0e1d869568e5517c789174c3a997dd</a:t>
            </a:r>
            <a:endParaRPr/>
          </a:p>
        </p:txBody>
      </p:sp>
      <p:sp>
        <p:nvSpPr>
          <p:cNvPr id="1210" name="Shape 1210"/>
          <p:cNvSpPr txBox="1"/>
          <p:nvPr/>
        </p:nvSpPr>
        <p:spPr>
          <a:xfrm>
            <a:off x="3481938" y="3034021"/>
            <a:ext cx="2175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TX#1: 5b2...a9d</a:t>
            </a:r>
            <a:endParaRPr/>
          </a:p>
        </p:txBody>
      </p:sp>
      <p:sp>
        <p:nvSpPr>
          <p:cNvPr id="1211" name="Shape 1211"/>
          <p:cNvSpPr txBox="1"/>
          <p:nvPr/>
        </p:nvSpPr>
        <p:spPr>
          <a:xfrm>
            <a:off x="3481938" y="3979496"/>
            <a:ext cx="21756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TX#N: 578...5c0</a:t>
            </a:r>
            <a:endParaRPr/>
          </a:p>
        </p:txBody>
      </p:sp>
      <p:sp>
        <p:nvSpPr>
          <p:cNvPr id="1212" name="Shape 1212"/>
          <p:cNvSpPr txBox="1"/>
          <p:nvPr/>
        </p:nvSpPr>
        <p:spPr>
          <a:xfrm>
            <a:off x="3486463" y="4229102"/>
            <a:ext cx="21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Shape 1217"/>
          <p:cNvPicPr preferRelativeResize="0"/>
          <p:nvPr/>
        </p:nvPicPr>
        <p:blipFill rotWithShape="1">
          <a:blip r:embed="rId3">
            <a:alphaModFix/>
          </a:blip>
          <a:srcRect b="15670" l="-2420" r="2419" t="-15670"/>
          <a:stretch/>
        </p:blipFill>
        <p:spPr>
          <a:xfrm>
            <a:off x="-258212" y="-1908162"/>
            <a:ext cx="9402224" cy="7051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Shape 1218"/>
          <p:cNvSpPr txBox="1"/>
          <p:nvPr>
            <p:ph type="title"/>
          </p:nvPr>
        </p:nvSpPr>
        <p:spPr>
          <a:xfrm>
            <a:off x="623400" y="13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Thanks!                                              Questions?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Bitcoin Core (open source software)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 500 unique contributors around the planet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Generates, communicates, and validates blocks and transactions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of many bitcoin clients (but certainly the most popular!)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Btcd (Golang)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Nbitcoin (.Net)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Bcoin (Javascript)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106"/>
            <a:ext cx="9144002" cy="217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a Transaction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spend bitcoin you already own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then… where does the bitcoin you own originally come from?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Roughly every 10 minutes, 12.5 bitcoin ($125,000) are generated out of nothing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miner’s incentive/reward for securing the network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Roughly every 10 minutes, 12.5 bitcoin ($125,000) are generated out of nothing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the miner’s incentive/reward for securing the network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“securing the network” mean?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900" y="1000075"/>
            <a:ext cx="8520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Solves 2 problems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generate bitcoin without a third party (bank)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